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av" ContentType="audio/x-wav"/>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65" r:id="rId2"/>
    <p:sldId id="257" r:id="rId3"/>
    <p:sldId id="349" r:id="rId4"/>
    <p:sldId id="347" r:id="rId5"/>
    <p:sldId id="367" r:id="rId6"/>
    <p:sldId id="366" r:id="rId7"/>
    <p:sldId id="368" r:id="rId8"/>
    <p:sldId id="369" r:id="rId9"/>
    <p:sldId id="370" r:id="rId10"/>
    <p:sldId id="371" r:id="rId11"/>
    <p:sldId id="372" r:id="rId12"/>
    <p:sldId id="373" r:id="rId13"/>
    <p:sldId id="3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230"/>
    <a:srgbClr val="414952"/>
    <a:srgbClr val="333940"/>
    <a:srgbClr val="FF9900"/>
    <a:srgbClr val="009900"/>
    <a:srgbClr val="00CC00"/>
    <a:srgbClr val="0E0E0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96" autoAdjust="0"/>
    <p:restoredTop sz="94660"/>
  </p:normalViewPr>
  <p:slideViewPr>
    <p:cSldViewPr snapToGrid="0">
      <p:cViewPr varScale="1">
        <p:scale>
          <a:sx n="108" d="100"/>
          <a:sy n="108" d="100"/>
        </p:scale>
        <p:origin x="540" y="10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RMSE on validation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RMSE</c:v>
                </c:pt>
              </c:strCache>
            </c:strRef>
          </c:tx>
          <c:spPr>
            <a:solidFill>
              <a:schemeClr val="accent1"/>
            </a:solidFill>
            <a:ln w="25400">
              <a:solidFill>
                <a:srgbClr val="FFC230"/>
              </a:solidFill>
            </a:ln>
            <a:effectLst/>
          </c:spPr>
          <c:invertIfNegative val="0"/>
          <c:dPt>
            <c:idx val="2"/>
            <c:invertIfNegative val="0"/>
            <c:bubble3D val="0"/>
            <c:spPr>
              <a:solidFill>
                <a:srgbClr val="FF9900"/>
              </a:solidFill>
              <a:ln w="25400">
                <a:solidFill>
                  <a:srgbClr val="FF9900"/>
                </a:solidFill>
              </a:ln>
              <a:effectLst/>
            </c:spPr>
            <c:extLst>
              <c:ext xmlns:c16="http://schemas.microsoft.com/office/drawing/2014/chart" uri="{C3380CC4-5D6E-409C-BE32-E72D297353CC}">
                <c16:uniqueId val="{00000003-8624-403C-B84F-6AD38175C844}"/>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Lasso linear regression</c:v>
                </c:pt>
                <c:pt idx="1">
                  <c:v>Random forest</c:v>
                </c:pt>
                <c:pt idx="2">
                  <c:v>Gradient boosting machine</c:v>
                </c:pt>
                <c:pt idx="3">
                  <c:v>Keras neural network</c:v>
                </c:pt>
                <c:pt idx="4">
                  <c:v>Stacking by linear</c:v>
                </c:pt>
              </c:strCache>
            </c:strRef>
          </c:cat>
          <c:val>
            <c:numRef>
              <c:f>Sheet1!$B$2:$B$6</c:f>
              <c:numCache>
                <c:formatCode>General</c:formatCode>
                <c:ptCount val="5"/>
                <c:pt idx="0">
                  <c:v>4.33</c:v>
                </c:pt>
                <c:pt idx="1">
                  <c:v>3.75</c:v>
                </c:pt>
                <c:pt idx="2">
                  <c:v>2.91</c:v>
                </c:pt>
                <c:pt idx="3">
                  <c:v>3.21</c:v>
                </c:pt>
                <c:pt idx="4">
                  <c:v>3.19</c:v>
                </c:pt>
              </c:numCache>
            </c:numRef>
          </c:val>
          <c:extLst>
            <c:ext xmlns:c16="http://schemas.microsoft.com/office/drawing/2014/chart" uri="{C3380CC4-5D6E-409C-BE32-E72D297353CC}">
              <c16:uniqueId val="{00000000-8624-403C-B84F-6AD38175C844}"/>
            </c:ext>
          </c:extLst>
        </c:ser>
        <c:dLbls>
          <c:showLegendKey val="0"/>
          <c:showVal val="0"/>
          <c:showCatName val="0"/>
          <c:showSerName val="0"/>
          <c:showPercent val="0"/>
          <c:showBubbleSize val="0"/>
        </c:dLbls>
        <c:gapWidth val="150"/>
        <c:overlap val="-100"/>
        <c:axId val="654955344"/>
        <c:axId val="654956304"/>
      </c:barChart>
      <c:catAx>
        <c:axId val="654955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654956304"/>
        <c:crosses val="autoZero"/>
        <c:auto val="1"/>
        <c:lblAlgn val="ctr"/>
        <c:lblOffset val="100"/>
        <c:noMultiLvlLbl val="0"/>
      </c:catAx>
      <c:valAx>
        <c:axId val="654956304"/>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6549553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audio1.wav>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ED0B7E-DFD6-4820-830A-03727DB18643}" type="datetimeFigureOut">
              <a:rPr lang="en-US" smtClean="0"/>
              <a:t>4/8/2019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C4595B-3C74-49D1-9969-BB75B71BF2A5}" type="slidenum">
              <a:rPr lang="en-US" smtClean="0"/>
              <a:t>‹#›</a:t>
            </a:fld>
            <a:endParaRPr lang="en-US"/>
          </a:p>
        </p:txBody>
      </p:sp>
    </p:spTree>
    <p:extLst>
      <p:ext uri="{BB962C8B-B14F-4D97-AF65-F5344CB8AC3E}">
        <p14:creationId xmlns:p14="http://schemas.microsoft.com/office/powerpoint/2010/main" val="183994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2</a:t>
            </a:fld>
            <a:endParaRPr lang="en-GB"/>
          </a:p>
        </p:txBody>
      </p:sp>
    </p:spTree>
    <p:extLst>
      <p:ext uri="{BB962C8B-B14F-4D97-AF65-F5344CB8AC3E}">
        <p14:creationId xmlns:p14="http://schemas.microsoft.com/office/powerpoint/2010/main" val="168549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ea typeface="Roboto" panose="02000000000000000000" pitchFamily="2" charset="0"/>
              </a:rPr>
              <a:t>When a customer call in advance for an NYC taxi, they don't have information about how much a trip could cost. On the other hand, if they use a ridesharing service this is information is readily available to them. Hence fare transparency as a feature would add a lot of value to potential consumers of NYC Taxi and increase the usability of their service</a:t>
            </a:r>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4</a:t>
            </a:fld>
            <a:endParaRPr lang="en-GB"/>
          </a:p>
        </p:txBody>
      </p:sp>
    </p:spTree>
    <p:extLst>
      <p:ext uri="{BB962C8B-B14F-4D97-AF65-F5344CB8AC3E}">
        <p14:creationId xmlns:p14="http://schemas.microsoft.com/office/powerpoint/2010/main" val="2263192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5</a:t>
            </a:fld>
            <a:endParaRPr lang="en-GB"/>
          </a:p>
        </p:txBody>
      </p:sp>
    </p:spTree>
    <p:extLst>
      <p:ext uri="{BB962C8B-B14F-4D97-AF65-F5344CB8AC3E}">
        <p14:creationId xmlns:p14="http://schemas.microsoft.com/office/powerpoint/2010/main" val="3329508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8</a:t>
            </a:fld>
            <a:endParaRPr lang="en-GB"/>
          </a:p>
        </p:txBody>
      </p:sp>
    </p:spTree>
    <p:extLst>
      <p:ext uri="{BB962C8B-B14F-4D97-AF65-F5344CB8AC3E}">
        <p14:creationId xmlns:p14="http://schemas.microsoft.com/office/powerpoint/2010/main" val="1035914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10</a:t>
            </a:fld>
            <a:endParaRPr lang="en-GB"/>
          </a:p>
        </p:txBody>
      </p:sp>
    </p:spTree>
    <p:extLst>
      <p:ext uri="{BB962C8B-B14F-4D97-AF65-F5344CB8AC3E}">
        <p14:creationId xmlns:p14="http://schemas.microsoft.com/office/powerpoint/2010/main" val="187085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Uber &amp; Lyft use proprietary algorithms &amp; not much is revealed about them. This is the information that they do share. Apart from this, there is also speculation that they hyper personalize pricing. Given the same data, 2 consumers may be charged completely different fares due to past history</a:t>
            </a:r>
            <a:endParaRPr lang="en-GB" dirty="0"/>
          </a:p>
        </p:txBody>
      </p:sp>
      <p:sp>
        <p:nvSpPr>
          <p:cNvPr id="4" name="Slide Number Placeholder 3"/>
          <p:cNvSpPr>
            <a:spLocks noGrp="1"/>
          </p:cNvSpPr>
          <p:nvPr>
            <p:ph type="sldNum" sz="quarter" idx="5"/>
          </p:nvPr>
        </p:nvSpPr>
        <p:spPr/>
        <p:txBody>
          <a:bodyPr/>
          <a:lstStyle/>
          <a:p>
            <a:fld id="{80288112-26B2-47DD-B3B1-B3110FB1A67E}" type="slidenum">
              <a:rPr lang="en-GB" smtClean="0"/>
              <a:t>11</a:t>
            </a:fld>
            <a:endParaRPr lang="en-GB"/>
          </a:p>
        </p:txBody>
      </p:sp>
    </p:spTree>
    <p:extLst>
      <p:ext uri="{BB962C8B-B14F-4D97-AF65-F5344CB8AC3E}">
        <p14:creationId xmlns:p14="http://schemas.microsoft.com/office/powerpoint/2010/main" val="2440291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Since our models can be applied to better serve both sides of the taxi-ride, the deployment for such project is considered from both perspectives – driver and consumer. For consumers, we pictured such a model can be embedded in a service comparison platform, which can better provide customers a more detailed estimation of cost, ETAs, and routes among Taxi, Uber and Lyft. Currently, our model can provide a precise fare estimation with error under 3 dollars per trip. Also, one of the advantages of riding Taxi cabs, safety can be further improved with technology innovation as the platform for consumers will provide live location tracking and detouring alert. Thus, customers will have a more direct access to the authorities for complaints or emergency contact. Then Taxi will recover its lost market share and revenues from its competitors: Uber and Lyft. From year 2014 to 2018, Uber and Lyft took over 60% of whole market from Taxi and Rental Car industries. And taxi industries faced an annual revenue loss of 9%. By deploying our platforms, New York Taxi industries are predicted to increase their business value by 197 million dollars. </a:t>
            </a:r>
          </a:p>
          <a:p>
            <a:r>
              <a:rPr lang="en-US" sz="1200" kern="1200" dirty="0">
                <a:solidFill>
                  <a:schemeClr val="tx1"/>
                </a:solidFill>
                <a:effectLst/>
                <a:latin typeface="+mn-lt"/>
                <a:ea typeface="+mn-ea"/>
                <a:cs typeface="+mn-cs"/>
              </a:rPr>
              <a:t>.For drivers, we intend to build a platform with demand prediction &amp; recommendation. For example, drivers will be recommended to go to Times Square around 6:00PM as historical data may suggest that customer demand typically surges at that time. As we know, it is optimal for a yellow cab to get as many trips as possible. Thus, Integrating with both traffic and demand data, it is very promising that such platform can offer drivers the fastest route to the destination. Additionally, since yellow cab has a shift mechanism, drivers can set their personal preferences so the system will not recommend drivers to places where customers mainly demand to go to an opposite direction. As introduced previously, demand is represented by clusters in different zones. Hence, it is also very likely to extract common pattern in between different zones. Instead of specific location transportation, inter-zone shuttle services can be provided at certain location at certain time of a day for both driver and customer’s convenience. </a:t>
            </a:r>
          </a:p>
          <a:p>
            <a:r>
              <a:rPr lang="en-US" sz="1200" kern="1200" dirty="0">
                <a:solidFill>
                  <a:schemeClr val="tx1"/>
                </a:solidFill>
                <a:effectLst/>
                <a:latin typeface="+mn-lt"/>
                <a:ea typeface="+mn-ea"/>
                <a:cs typeface="+mn-cs"/>
              </a:rPr>
              <a:t>For future steps, Taxi companies should refrain themselves using such model for price gouging, which means increase the price when demand goes up just like Uber and Lyft. Also, there are risks related to live traffic/demand data variates from historical data. Adopters should incorporate such real-time data to improve the performance of the model, such as event and weather data.</a:t>
            </a:r>
          </a:p>
          <a:p>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3C4595B-3C74-49D1-9969-BB75B71BF2A5}" type="slidenum">
              <a:rPr lang="en-US" smtClean="0"/>
              <a:t>12</a:t>
            </a:fld>
            <a:endParaRPr lang="en-US"/>
          </a:p>
        </p:txBody>
      </p:sp>
    </p:spTree>
    <p:extLst>
      <p:ext uri="{BB962C8B-B14F-4D97-AF65-F5344CB8AC3E}">
        <p14:creationId xmlns:p14="http://schemas.microsoft.com/office/powerpoint/2010/main" val="1135742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BA0E6-9BE3-4302-BCB9-3A90348238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90EC42-B9F4-4D3C-902D-C3757CF9E4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1979B6B-EEBE-40EA-8990-7B7518A59E4A}"/>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5FA80B2F-26F4-4317-8D49-1C8BBBB4B6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7FBBAE-D01B-4543-B719-90D799FAF3DD}"/>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5146841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0E528-C51B-4CD2-B947-8B6C9058C5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C24E1A-89CB-4D7B-95ED-465AD379EF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A68DBA-1CD8-4016-93B6-7524953C76EC}"/>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416EFE04-4B9B-40F4-951E-DF94F98ED6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0D54B5-2E9F-44AD-AE5C-5D2F285895BF}"/>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2258307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C455700-05D3-4511-97B0-D8E777892D2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C2A6C9-A5D1-4D35-A98D-3EBD43FBE0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BB2BF1-2110-4D11-AF46-575D350689A0}"/>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E990ED65-E5DF-405D-80F6-BB5B3930FA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F3B4F5-CC79-4858-8D5A-C552C4C20718}"/>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33199136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sp>
        <p:nvSpPr>
          <p:cNvPr id="23" name="Picture Placeholder 22"/>
          <p:cNvSpPr>
            <a:spLocks noGrp="1"/>
          </p:cNvSpPr>
          <p:nvPr>
            <p:ph type="pic" sz="quarter" idx="10"/>
          </p:nvPr>
        </p:nvSpPr>
        <p:spPr>
          <a:xfrm>
            <a:off x="0" y="0"/>
            <a:ext cx="12192000" cy="6858000"/>
          </a:xfrm>
          <a:prstGeom prst="rect">
            <a:avLst/>
          </a:prstGeom>
        </p:spPr>
        <p:txBody>
          <a:bodyPr/>
          <a:lstStyle/>
          <a:p>
            <a:endParaRPr lang="en-US" dirty="0"/>
          </a:p>
        </p:txBody>
      </p:sp>
    </p:spTree>
    <p:extLst>
      <p:ext uri="{BB962C8B-B14F-4D97-AF65-F5344CB8AC3E}">
        <p14:creationId xmlns:p14="http://schemas.microsoft.com/office/powerpoint/2010/main" val="31385561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AEB1-13C8-4513-B82C-193E431A54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5BF6E4-E55F-4C46-8DB8-EB7DFDB87B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04ED0B-D656-483B-BB44-30EE6D79B431}"/>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BD0C6B9B-9513-4AD3-B131-726FDBF158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BFEE6C-9B92-4E59-BE09-B18C0B112B4D}"/>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6791820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F6126-592C-4CC5-B17B-0EEEB18354E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6D5A85-DC24-4A9F-949B-3400BE5A79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BA793E-8765-4F7B-A465-DB224753EBDC}"/>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6099F376-ED52-4C8E-A3C3-D9C0293E7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7B29E9-A9A9-490B-9ECA-D733550A066F}"/>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20393318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80C77-809A-4F7C-B55A-A00249A703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E40E2C-13BB-46CC-8BF1-F637754D82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0DF4CC-B600-40F4-BD84-358F3E7514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9BB0EE4-C49F-47F6-84AA-34D52EB6CE2E}"/>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6" name="Footer Placeholder 5">
            <a:extLst>
              <a:ext uri="{FF2B5EF4-FFF2-40B4-BE49-F238E27FC236}">
                <a16:creationId xmlns:a16="http://schemas.microsoft.com/office/drawing/2014/main" id="{042B6E53-1BF8-4723-A6E9-4915D2C84C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DC24BC-696C-4F25-96D0-D106BC86FC2C}"/>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14022939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6C81E-547C-4320-954E-5002CC225D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9D0285-E48B-4F5B-9CDD-0E2A4F96AA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60C0DB-3789-4D0E-BE6C-96D13E0186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5B6CB5-1695-401B-952F-58C1371B73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476CE3-B40C-42EB-9146-A92FED1A95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A4301F-B01E-4EE1-8F20-E8604B715D44}"/>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8" name="Footer Placeholder 7">
            <a:extLst>
              <a:ext uri="{FF2B5EF4-FFF2-40B4-BE49-F238E27FC236}">
                <a16:creationId xmlns:a16="http://schemas.microsoft.com/office/drawing/2014/main" id="{888BE909-9325-4AD4-87DF-BCB45DE7D2C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3AFD1E-D447-448F-AC14-E28A20065B51}"/>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143838973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67B1B-9CC8-473F-8822-FEA6EB0EB2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78F746-AD0B-44A2-92E3-928402D8F416}"/>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4" name="Footer Placeholder 3">
            <a:extLst>
              <a:ext uri="{FF2B5EF4-FFF2-40B4-BE49-F238E27FC236}">
                <a16:creationId xmlns:a16="http://schemas.microsoft.com/office/drawing/2014/main" id="{8CB39BF1-8092-4CA0-B236-BA4596AA78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F7FABF-749C-48BE-8B42-5B723B9079D1}"/>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20691810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8F92E5-A4A1-4D01-AEDF-C1D01AD70EB9}"/>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3" name="Footer Placeholder 2">
            <a:extLst>
              <a:ext uri="{FF2B5EF4-FFF2-40B4-BE49-F238E27FC236}">
                <a16:creationId xmlns:a16="http://schemas.microsoft.com/office/drawing/2014/main" id="{9062FE33-D297-4DDB-A0D8-06BF00FD1E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933E3D-75C5-4C5F-93DF-39B9D61FDBE9}"/>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5254310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47A93-CADE-4A99-AAC9-EA6A928616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B9D31A-3329-44F1-87C7-595598680F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AD746B-4835-475A-8D1A-2188C6A6DA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764BDF-9F16-40C9-BE55-D9D5D3F91F56}"/>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6" name="Footer Placeholder 5">
            <a:extLst>
              <a:ext uri="{FF2B5EF4-FFF2-40B4-BE49-F238E27FC236}">
                <a16:creationId xmlns:a16="http://schemas.microsoft.com/office/drawing/2014/main" id="{227BBE71-775C-4289-9DA2-F773B67D52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38808-7154-49D0-B2C6-755DA4151A67}"/>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2296306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C446D-3D3F-40D8-99BC-9518C7C204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B3CB59-5903-4B9A-BE34-0001F41363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25EB08-134F-43CC-96D8-9FD81FB141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86EC97-EC34-4569-B12D-969A2104F3F2}"/>
              </a:ext>
            </a:extLst>
          </p:cNvPr>
          <p:cNvSpPr>
            <a:spLocks noGrp="1"/>
          </p:cNvSpPr>
          <p:nvPr>
            <p:ph type="dt" sz="half" idx="10"/>
          </p:nvPr>
        </p:nvSpPr>
        <p:spPr/>
        <p:txBody>
          <a:bodyPr/>
          <a:lstStyle/>
          <a:p>
            <a:fld id="{E115C2DD-808A-4DF8-9C52-813C1FD7CE2E}" type="datetimeFigureOut">
              <a:rPr lang="en-US" smtClean="0"/>
              <a:t>4/8/2019</a:t>
            </a:fld>
            <a:endParaRPr lang="en-US"/>
          </a:p>
        </p:txBody>
      </p:sp>
      <p:sp>
        <p:nvSpPr>
          <p:cNvPr id="6" name="Footer Placeholder 5">
            <a:extLst>
              <a:ext uri="{FF2B5EF4-FFF2-40B4-BE49-F238E27FC236}">
                <a16:creationId xmlns:a16="http://schemas.microsoft.com/office/drawing/2014/main" id="{F923CE89-8F33-4403-9D52-B5E01D5624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17695C-BB1A-457B-83B4-BA200C23FDF3}"/>
              </a:ext>
            </a:extLst>
          </p:cNvPr>
          <p:cNvSpPr>
            <a:spLocks noGrp="1"/>
          </p:cNvSpPr>
          <p:nvPr>
            <p:ph type="sldNum" sz="quarter" idx="12"/>
          </p:nvPr>
        </p:nvSpPr>
        <p:spPr/>
        <p:txBody>
          <a:bodyPr/>
          <a:lstStyle/>
          <a:p>
            <a:fld id="{A14F312D-414F-4B58-A22A-7118AA72A9E0}" type="slidenum">
              <a:rPr lang="en-US" smtClean="0"/>
              <a:t>‹#›</a:t>
            </a:fld>
            <a:endParaRPr lang="en-US"/>
          </a:p>
        </p:txBody>
      </p:sp>
    </p:spTree>
    <p:extLst>
      <p:ext uri="{BB962C8B-B14F-4D97-AF65-F5344CB8AC3E}">
        <p14:creationId xmlns:p14="http://schemas.microsoft.com/office/powerpoint/2010/main" val="34964745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8000">
              <a:schemeClr val="bg1">
                <a:lumMod val="95000"/>
              </a:schemeClr>
            </a:gs>
            <a:gs pos="100000">
              <a:schemeClr val="bg1">
                <a:lumMod val="90000"/>
                <a:alpha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7676BC-3270-45B3-8EDA-3C7D5D9045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A981A3-2BBF-481A-B80A-B8413D3A4F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4D9BA3-D51C-42D3-8355-09FC7476FD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15C2DD-808A-4DF8-9C52-813C1FD7CE2E}" type="datetimeFigureOut">
              <a:rPr lang="en-US" smtClean="0"/>
              <a:t>4/8/2019</a:t>
            </a:fld>
            <a:endParaRPr lang="en-US"/>
          </a:p>
        </p:txBody>
      </p:sp>
      <p:sp>
        <p:nvSpPr>
          <p:cNvPr id="5" name="Footer Placeholder 4">
            <a:extLst>
              <a:ext uri="{FF2B5EF4-FFF2-40B4-BE49-F238E27FC236}">
                <a16:creationId xmlns:a16="http://schemas.microsoft.com/office/drawing/2014/main" id="{B776D191-920A-4881-9380-17F04BCCDC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1E62E8-BDE4-4F28-9B28-1373FC8F3C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4F312D-414F-4B58-A22A-7118AA72A9E0}" type="slidenum">
              <a:rPr lang="en-US" smtClean="0"/>
              <a:t>‹#›</a:t>
            </a:fld>
            <a:endParaRPr lang="en-US"/>
          </a:p>
        </p:txBody>
      </p:sp>
    </p:spTree>
    <p:extLst>
      <p:ext uri="{BB962C8B-B14F-4D97-AF65-F5344CB8AC3E}">
        <p14:creationId xmlns:p14="http://schemas.microsoft.com/office/powerpoint/2010/main" val="3573055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image" Target="../media/image27.png"/></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7"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microsoft.com/office/2007/relationships/hdphoto" Target="../media/hdphoto8.wdp"/><Relationship Id="rId5" Type="http://schemas.openxmlformats.org/officeDocument/2006/relationships/image" Target="../media/image31.png"/><Relationship Id="rId4" Type="http://schemas.openxmlformats.org/officeDocument/2006/relationships/image" Target="../media/image30.png"/><Relationship Id="rId9" Type="http://schemas.openxmlformats.org/officeDocument/2006/relationships/audio" Target="../media/audio1.wav"/></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microsoft.com/office/2007/relationships/hdphoto" Target="../media/hdphoto2.wdp"/><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hyperlink" Target="https://streeteasy.com/blog/how-many-taxis-in-nyc/"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https://streeteasy.com/blog/how-many-taxis-in-nyc/" TargetMode="External"/><Relationship Id="rId7" Type="http://schemas.microsoft.com/office/2007/relationships/hdphoto" Target="../media/hdphoto5.wdp"/><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5.png"/><Relationship Id="rId5" Type="http://schemas.microsoft.com/office/2007/relationships/hdphoto" Target="../media/hdphoto4.wdp"/><Relationship Id="rId4" Type="http://schemas.openxmlformats.org/officeDocument/2006/relationships/image" Target="../media/image14.png"/><Relationship Id="rId9" Type="http://schemas.microsoft.com/office/2007/relationships/hdphoto" Target="../media/hdphoto6.wdp"/></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hyperlink" Target="https://streeteasy.com/blog/how-many-taxis-in-nyc/" TargetMode="External"/><Relationship Id="rId5" Type="http://schemas.openxmlformats.org/officeDocument/2006/relationships/image" Target="../media/image20.jpg"/><Relationship Id="rId4" Type="http://schemas.openxmlformats.org/officeDocument/2006/relationships/image" Target="../media/image19.jpg"/></Relationships>
</file>

<file path=ppt/slides/_rels/slide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7.wdp"/></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chart" Target="../charts/chart1.xml"/><Relationship Id="rId1" Type="http://schemas.openxmlformats.org/officeDocument/2006/relationships/slideLayout" Target="../slideLayouts/slideLayout1.xml"/><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7234257" y="2963326"/>
            <a:ext cx="0" cy="754744"/>
          </a:xfrm>
          <a:prstGeom prst="line">
            <a:avLst/>
          </a:prstGeom>
          <a:ln w="95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757686" y="3042363"/>
            <a:ext cx="4400115" cy="461665"/>
          </a:xfrm>
          <a:prstGeom prst="rect">
            <a:avLst/>
          </a:prstGeom>
        </p:spPr>
        <p:txBody>
          <a:bodyPr wrap="none">
            <a:spAutoFit/>
          </a:bodyPr>
          <a:lstStyle/>
          <a:p>
            <a:pPr algn="r"/>
            <a:r>
              <a:rPr lang="en-US" sz="2400" dirty="0">
                <a:solidFill>
                  <a:schemeClr val="bg1">
                    <a:lumMod val="65000"/>
                  </a:schemeClr>
                </a:solidFill>
                <a:ea typeface="Roboto" panose="02000000000000000000" pitchFamily="2" charset="0"/>
                <a:cs typeface="Open Sans Light" panose="020B0306030504020204" pitchFamily="34" charset="0"/>
              </a:rPr>
              <a:t>New York City Taxi </a:t>
            </a:r>
            <a:r>
              <a:rPr lang="en-US" sz="2400" dirty="0">
                <a:solidFill>
                  <a:srgbClr val="FFC000"/>
                </a:solidFill>
                <a:ea typeface="Roboto" panose="02000000000000000000" pitchFamily="2" charset="0"/>
                <a:cs typeface="Open Sans Light" panose="020B0306030504020204" pitchFamily="34" charset="0"/>
              </a:rPr>
              <a:t>Fare Prediction</a:t>
            </a:r>
            <a:endParaRPr lang="id-ID" sz="2400" dirty="0">
              <a:solidFill>
                <a:srgbClr val="FFC000"/>
              </a:solidFill>
              <a:ea typeface="Roboto" panose="02000000000000000000" pitchFamily="2" charset="0"/>
              <a:cs typeface="Open Sans Light" panose="020B0306030504020204" pitchFamily="34" charset="0"/>
            </a:endParaRPr>
          </a:p>
        </p:txBody>
      </p:sp>
      <p:pic>
        <p:nvPicPr>
          <p:cNvPr id="10" name="Picture 9">
            <a:extLst>
              <a:ext uri="{FF2B5EF4-FFF2-40B4-BE49-F238E27FC236}">
                <a16:creationId xmlns:a16="http://schemas.microsoft.com/office/drawing/2014/main" id="{FDECB018-26F9-4771-9855-ED2CC01E91F3}"/>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b="11849"/>
          <a:stretch/>
        </p:blipFill>
        <p:spPr>
          <a:xfrm>
            <a:off x="7383277" y="1734230"/>
            <a:ext cx="2598201" cy="1769798"/>
          </a:xfrm>
          <a:prstGeom prst="rect">
            <a:avLst/>
          </a:prstGeom>
        </p:spPr>
      </p:pic>
      <p:sp>
        <p:nvSpPr>
          <p:cNvPr id="11" name="TextBox 10">
            <a:extLst>
              <a:ext uri="{FF2B5EF4-FFF2-40B4-BE49-F238E27FC236}">
                <a16:creationId xmlns:a16="http://schemas.microsoft.com/office/drawing/2014/main" id="{FE304292-8432-4790-9029-83CBF3B85E2E}"/>
              </a:ext>
            </a:extLst>
          </p:cNvPr>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01</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DB05987B-A1BF-45FF-86AA-0680A06D888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tretch>
            <a:fillRect/>
          </a:stretch>
        </p:blipFill>
        <p:spPr>
          <a:xfrm>
            <a:off x="0" y="0"/>
            <a:ext cx="10338693" cy="6858000"/>
          </a:xfrm>
          <a:prstGeom prst="rect">
            <a:avLst/>
          </a:prstGeom>
        </p:spPr>
      </p:pic>
      <p:sp>
        <p:nvSpPr>
          <p:cNvPr id="2" name="Rectangle 1">
            <a:extLst>
              <a:ext uri="{FF2B5EF4-FFF2-40B4-BE49-F238E27FC236}">
                <a16:creationId xmlns:a16="http://schemas.microsoft.com/office/drawing/2014/main" id="{83D58DFF-1AF1-41D7-B03D-B8764FAFD71A}"/>
              </a:ext>
            </a:extLst>
          </p:cNvPr>
          <p:cNvSpPr/>
          <p:nvPr/>
        </p:nvSpPr>
        <p:spPr>
          <a:xfrm>
            <a:off x="10338692" y="0"/>
            <a:ext cx="1853307" cy="6858000"/>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86D0796-7AC2-4B13-8DD3-709B4D6BB11B}"/>
              </a:ext>
            </a:extLst>
          </p:cNvPr>
          <p:cNvPicPr>
            <a:picLocks noChangeAspect="1"/>
          </p:cNvPicPr>
          <p:nvPr/>
        </p:nvPicPr>
        <p:blipFill>
          <a:blip r:embed="rId6"/>
          <a:stretch>
            <a:fillRect/>
          </a:stretch>
        </p:blipFill>
        <p:spPr>
          <a:xfrm>
            <a:off x="7990459" y="0"/>
            <a:ext cx="4201540" cy="6858000"/>
          </a:xfrm>
          <a:prstGeom prst="rect">
            <a:avLst/>
          </a:prstGeom>
          <a:effectLst>
            <a:outerShdw blurRad="50800" dist="38100" dir="10800000" algn="r" rotWithShape="0">
              <a:prstClr val="black">
                <a:alpha val="40000"/>
              </a:prstClr>
            </a:outerShdw>
          </a:effectLst>
        </p:spPr>
      </p:pic>
      <p:sp>
        <p:nvSpPr>
          <p:cNvPr id="17" name="Rectangle 16">
            <a:extLst>
              <a:ext uri="{FF2B5EF4-FFF2-40B4-BE49-F238E27FC236}">
                <a16:creationId xmlns:a16="http://schemas.microsoft.com/office/drawing/2014/main" id="{F5F8CF58-4675-4A5C-9764-D5A7C270D7B5}"/>
              </a:ext>
            </a:extLst>
          </p:cNvPr>
          <p:cNvSpPr/>
          <p:nvPr/>
        </p:nvSpPr>
        <p:spPr>
          <a:xfrm>
            <a:off x="8314636" y="4694253"/>
            <a:ext cx="1853307" cy="1631216"/>
          </a:xfrm>
          <a:prstGeom prst="rect">
            <a:avLst/>
          </a:prstGeom>
        </p:spPr>
        <p:txBody>
          <a:bodyPr wrap="square">
            <a:spAutoFit/>
          </a:bodyPr>
          <a:lstStyle/>
          <a:p>
            <a:r>
              <a:rPr lang="en-US" sz="2000" b="1" dirty="0">
                <a:solidFill>
                  <a:srgbClr val="FFC000"/>
                </a:solidFill>
                <a:ea typeface="Roboto" panose="02000000000000000000" pitchFamily="2" charset="0"/>
                <a:cs typeface="Open Sans Light" panose="020B0306030504020204" pitchFamily="34" charset="0"/>
              </a:rPr>
              <a:t>Team 5</a:t>
            </a:r>
            <a:endParaRPr lang="en-US" b="1" dirty="0">
              <a:solidFill>
                <a:srgbClr val="FFC000"/>
              </a:solidFill>
              <a:ea typeface="Roboto" panose="02000000000000000000" pitchFamily="2" charset="0"/>
              <a:cs typeface="Open Sans Light" panose="020B0306030504020204" pitchFamily="34" charset="0"/>
            </a:endParaRPr>
          </a:p>
          <a:p>
            <a:endParaRPr lang="en-US" sz="1200" b="1" dirty="0">
              <a:solidFill>
                <a:srgbClr val="FFC000"/>
              </a:solidFill>
              <a:ea typeface="Roboto" panose="02000000000000000000" pitchFamily="2" charset="0"/>
              <a:cs typeface="Open Sans Light" panose="020B0306030504020204" pitchFamily="34" charset="0"/>
            </a:endParaRPr>
          </a:p>
          <a:p>
            <a:r>
              <a:rPr lang="en-US" sz="1700" dirty="0">
                <a:solidFill>
                  <a:schemeClr val="bg1">
                    <a:lumMod val="95000"/>
                  </a:schemeClr>
                </a:solidFill>
                <a:ea typeface="Roboto" panose="02000000000000000000" pitchFamily="2" charset="0"/>
                <a:cs typeface="Open Sans Light" panose="020B0306030504020204" pitchFamily="34" charset="0"/>
              </a:rPr>
              <a:t>Yi Cai</a:t>
            </a:r>
          </a:p>
          <a:p>
            <a:r>
              <a:rPr lang="en-US" sz="1700" dirty="0">
                <a:solidFill>
                  <a:schemeClr val="bg1">
                    <a:lumMod val="95000"/>
                  </a:schemeClr>
                </a:solidFill>
                <a:ea typeface="Roboto" panose="02000000000000000000" pitchFamily="2" charset="0"/>
                <a:cs typeface="Open Sans Light" panose="020B0306030504020204" pitchFamily="34" charset="0"/>
              </a:rPr>
              <a:t>Sameera Vattikuti</a:t>
            </a:r>
          </a:p>
          <a:p>
            <a:r>
              <a:rPr lang="en-US" sz="1700" dirty="0">
                <a:solidFill>
                  <a:schemeClr val="bg1">
                    <a:lumMod val="95000"/>
                  </a:schemeClr>
                </a:solidFill>
                <a:ea typeface="Roboto" panose="02000000000000000000" pitchFamily="2" charset="0"/>
                <a:cs typeface="Open Sans Light" panose="020B0306030504020204" pitchFamily="34" charset="0"/>
              </a:rPr>
              <a:t>Nicholas Yang</a:t>
            </a:r>
          </a:p>
          <a:p>
            <a:r>
              <a:rPr lang="en-US" sz="1700" dirty="0">
                <a:solidFill>
                  <a:schemeClr val="bg1">
                    <a:lumMod val="95000"/>
                  </a:schemeClr>
                </a:solidFill>
                <a:ea typeface="Roboto" panose="02000000000000000000" pitchFamily="2" charset="0"/>
                <a:cs typeface="Open Sans Light" panose="020B0306030504020204" pitchFamily="34" charset="0"/>
              </a:rPr>
              <a:t>Zeyu Zhu</a:t>
            </a:r>
          </a:p>
        </p:txBody>
      </p:sp>
      <p:sp>
        <p:nvSpPr>
          <p:cNvPr id="6" name="Rectangle 5">
            <a:extLst>
              <a:ext uri="{FF2B5EF4-FFF2-40B4-BE49-F238E27FC236}">
                <a16:creationId xmlns:a16="http://schemas.microsoft.com/office/drawing/2014/main" id="{332F1603-6D09-4B5F-8E6B-654D57D44194}"/>
              </a:ext>
            </a:extLst>
          </p:cNvPr>
          <p:cNvSpPr/>
          <p:nvPr/>
        </p:nvSpPr>
        <p:spPr>
          <a:xfrm>
            <a:off x="8309358" y="984342"/>
            <a:ext cx="3565784" cy="1077218"/>
          </a:xfrm>
          <a:prstGeom prst="rect">
            <a:avLst/>
          </a:prstGeom>
        </p:spPr>
        <p:txBody>
          <a:bodyPr wrap="none">
            <a:spAutoFit/>
          </a:bodyPr>
          <a:lstStyle/>
          <a:p>
            <a:r>
              <a:rPr lang="en-US" sz="3200" b="1" dirty="0">
                <a:solidFill>
                  <a:srgbClr val="FFC230"/>
                </a:solidFill>
              </a:rPr>
              <a:t>Yellow Cab </a:t>
            </a:r>
            <a:r>
              <a:rPr lang="en-US" sz="3200" b="1" dirty="0">
                <a:solidFill>
                  <a:schemeClr val="bg1">
                    <a:lumMod val="95000"/>
                  </a:schemeClr>
                </a:solidFill>
              </a:rPr>
              <a:t>NYC Taxi</a:t>
            </a:r>
          </a:p>
          <a:p>
            <a:r>
              <a:rPr lang="en-US" sz="3200" b="1" dirty="0">
                <a:solidFill>
                  <a:schemeClr val="bg1">
                    <a:lumMod val="95000"/>
                  </a:schemeClr>
                </a:solidFill>
              </a:rPr>
              <a:t>Fare Prediction</a:t>
            </a:r>
          </a:p>
        </p:txBody>
      </p:sp>
      <p:cxnSp>
        <p:nvCxnSpPr>
          <p:cNvPr id="8" name="Straight Connector 7">
            <a:extLst>
              <a:ext uri="{FF2B5EF4-FFF2-40B4-BE49-F238E27FC236}">
                <a16:creationId xmlns:a16="http://schemas.microsoft.com/office/drawing/2014/main" id="{BCAA0EEF-7C1C-4929-B017-723B99F05A3C}"/>
              </a:ext>
            </a:extLst>
          </p:cNvPr>
          <p:cNvCxnSpPr/>
          <p:nvPr/>
        </p:nvCxnSpPr>
        <p:spPr>
          <a:xfrm>
            <a:off x="8401050" y="5067300"/>
            <a:ext cx="3133725"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B4E22E9E-99E7-450E-A766-01707F2591A4}"/>
              </a:ext>
            </a:extLst>
          </p:cNvPr>
          <p:cNvSpPr/>
          <p:nvPr/>
        </p:nvSpPr>
        <p:spPr>
          <a:xfrm>
            <a:off x="8308337" y="2079316"/>
            <a:ext cx="3663760" cy="307777"/>
          </a:xfrm>
          <a:prstGeom prst="rect">
            <a:avLst/>
          </a:prstGeom>
        </p:spPr>
        <p:txBody>
          <a:bodyPr wrap="none">
            <a:spAutoFit/>
          </a:bodyPr>
          <a:lstStyle/>
          <a:p>
            <a:r>
              <a:rPr lang="en-US" sz="1400" dirty="0">
                <a:solidFill>
                  <a:schemeClr val="bg1">
                    <a:lumMod val="85000"/>
                  </a:schemeClr>
                </a:solidFill>
                <a:ea typeface="Roboto" panose="02000000000000000000" pitchFamily="2" charset="0"/>
                <a:cs typeface="Open Sans Light" panose="020B0306030504020204" pitchFamily="34" charset="0"/>
              </a:rPr>
              <a:t>Using LGBM and </a:t>
            </a:r>
            <a:r>
              <a:rPr lang="en-US" sz="1400" dirty="0" err="1">
                <a:solidFill>
                  <a:schemeClr val="bg1">
                    <a:lumMod val="85000"/>
                  </a:schemeClr>
                </a:solidFill>
                <a:ea typeface="Roboto" panose="02000000000000000000" pitchFamily="2" charset="0"/>
                <a:cs typeface="Open Sans Light" panose="020B0306030504020204" pitchFamily="34" charset="0"/>
              </a:rPr>
              <a:t>Keras</a:t>
            </a:r>
            <a:r>
              <a:rPr lang="en-US" sz="1400" dirty="0">
                <a:solidFill>
                  <a:schemeClr val="bg1">
                    <a:lumMod val="85000"/>
                  </a:schemeClr>
                </a:solidFill>
                <a:ea typeface="Roboto" panose="02000000000000000000" pitchFamily="2" charset="0"/>
                <a:cs typeface="Open Sans Light" panose="020B0306030504020204" pitchFamily="34" charset="0"/>
              </a:rPr>
              <a:t> Deep Learning algorithm</a:t>
            </a:r>
          </a:p>
        </p:txBody>
      </p:sp>
    </p:spTree>
    <p:extLst>
      <p:ext uri="{BB962C8B-B14F-4D97-AF65-F5344CB8AC3E}">
        <p14:creationId xmlns:p14="http://schemas.microsoft.com/office/powerpoint/2010/main" val="39053687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7629" y="684832"/>
            <a:ext cx="4866423" cy="584775"/>
          </a:xfrm>
          <a:prstGeom prst="rect">
            <a:avLst/>
          </a:prstGeom>
          <a:noFill/>
        </p:spPr>
        <p:txBody>
          <a:bodyPr wrap="square" rtlCol="0">
            <a:spAutoFit/>
          </a:bodyPr>
          <a:lstStyle/>
          <a:p>
            <a:pPr algn="ctr"/>
            <a:r>
              <a:rPr lang="en-US" sz="3200" b="1" dirty="0">
                <a:solidFill>
                  <a:schemeClr val="tx1">
                    <a:lumMod val="65000"/>
                    <a:lumOff val="35000"/>
                  </a:schemeClr>
                </a:solidFill>
                <a:latin typeface="GeosansLight" panose="02000603020000020003" pitchFamily="2" charset="0"/>
              </a:rPr>
              <a:t>Application</a:t>
            </a:r>
            <a:r>
              <a:rPr lang="en-US" altLang="zh-CN" sz="3200" b="1" dirty="0">
                <a:solidFill>
                  <a:schemeClr val="tx1">
                    <a:lumMod val="65000"/>
                    <a:lumOff val="35000"/>
                  </a:schemeClr>
                </a:solidFill>
                <a:latin typeface="GeosansLight" panose="02000603020000020003" pitchFamily="2" charset="0"/>
              </a:rPr>
              <a:t> &amp; Demo</a:t>
            </a:r>
            <a:endParaRPr lang="id-ID" sz="3200" b="1" dirty="0">
              <a:solidFill>
                <a:schemeClr val="tx1">
                  <a:lumMod val="65000"/>
                  <a:lumOff val="35000"/>
                </a:schemeClr>
              </a:solidFill>
              <a:latin typeface="GeosansLight" panose="02000603020000020003" pitchFamily="2" charset="0"/>
            </a:endParaRPr>
          </a:p>
        </p:txBody>
      </p:sp>
      <p:sp>
        <p:nvSpPr>
          <p:cNvPr id="10" name="矩形 5">
            <a:extLst>
              <a:ext uri="{FF2B5EF4-FFF2-40B4-BE49-F238E27FC236}">
                <a16:creationId xmlns:a16="http://schemas.microsoft.com/office/drawing/2014/main" id="{2A277195-85A0-4869-BA76-EFCB2B4D9A63}"/>
              </a:ext>
            </a:extLst>
          </p:cNvPr>
          <p:cNvSpPr/>
          <p:nvPr/>
        </p:nvSpPr>
        <p:spPr>
          <a:xfrm>
            <a:off x="660414" y="-252767"/>
            <a:ext cx="1055462" cy="1829895"/>
          </a:xfrm>
          <a:prstGeom prst="rect">
            <a:avLst/>
          </a:prstGeom>
          <a:solidFill>
            <a:srgbClr val="FFC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9">
            <a:extLst>
              <a:ext uri="{FF2B5EF4-FFF2-40B4-BE49-F238E27FC236}">
                <a16:creationId xmlns:a16="http://schemas.microsoft.com/office/drawing/2014/main" id="{DAC49E2B-1780-4CBB-82BD-7921FB5D1C9E}"/>
              </a:ext>
            </a:extLst>
          </p:cNvPr>
          <p:cNvGrpSpPr/>
          <p:nvPr/>
        </p:nvGrpSpPr>
        <p:grpSpPr>
          <a:xfrm>
            <a:off x="792240" y="700280"/>
            <a:ext cx="762000" cy="762000"/>
            <a:chOff x="2895600" y="953047"/>
            <a:chExt cx="762000" cy="762000"/>
          </a:xfrm>
        </p:grpSpPr>
        <p:sp>
          <p:nvSpPr>
            <p:cNvPr id="17" name="椭圆 8">
              <a:extLst>
                <a:ext uri="{FF2B5EF4-FFF2-40B4-BE49-F238E27FC236}">
                  <a16:creationId xmlns:a16="http://schemas.microsoft.com/office/drawing/2014/main" id="{752A2D7B-2602-41B7-A7E2-8C82754F3768}"/>
                </a:ext>
              </a:extLst>
            </p:cNvPr>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7">
              <a:extLst>
                <a:ext uri="{FF2B5EF4-FFF2-40B4-BE49-F238E27FC236}">
                  <a16:creationId xmlns:a16="http://schemas.microsoft.com/office/drawing/2014/main" id="{8A8AE549-1434-43CB-A699-99D3F278EFE7}"/>
                </a:ext>
              </a:extLst>
            </p:cNvPr>
            <p:cNvSpPr txBox="1"/>
            <p:nvPr/>
          </p:nvSpPr>
          <p:spPr>
            <a:xfrm>
              <a:off x="3048813" y="980104"/>
              <a:ext cx="444352" cy="707886"/>
            </a:xfrm>
            <a:prstGeom prst="rect">
              <a:avLst/>
            </a:prstGeom>
            <a:noFill/>
          </p:spPr>
          <p:txBody>
            <a:bodyPr wrap="none" rtlCol="0">
              <a:spAutoFit/>
            </a:bodyPr>
            <a:lstStyle/>
            <a:p>
              <a:r>
                <a:rPr lang="en-US" altLang="zh-CN" sz="4000" dirty="0">
                  <a:solidFill>
                    <a:srgbClr val="FFC230"/>
                  </a:solidFill>
                </a:rPr>
                <a:t>4</a:t>
              </a:r>
              <a:endParaRPr lang="zh-CN" altLang="en-US" sz="4000" dirty="0">
                <a:solidFill>
                  <a:srgbClr val="FFC230"/>
                </a:solidFill>
              </a:endParaRPr>
            </a:p>
          </p:txBody>
        </p:sp>
      </p:grpSp>
      <p:cxnSp>
        <p:nvCxnSpPr>
          <p:cNvPr id="19" name="直接连接符 25">
            <a:extLst>
              <a:ext uri="{FF2B5EF4-FFF2-40B4-BE49-F238E27FC236}">
                <a16:creationId xmlns:a16="http://schemas.microsoft.com/office/drawing/2014/main" id="{53B197CA-CEFF-4F85-9742-F3FF5BE34FAB}"/>
              </a:ext>
            </a:extLst>
          </p:cNvPr>
          <p:cNvCxnSpPr>
            <a:cxnSpLocks/>
          </p:cNvCxnSpPr>
          <p:nvPr/>
        </p:nvCxnSpPr>
        <p:spPr>
          <a:xfrm>
            <a:off x="1889390" y="1227713"/>
            <a:ext cx="387323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7877633-9F78-4610-8E9E-03C35A24CE92}"/>
              </a:ext>
            </a:extLst>
          </p:cNvPr>
          <p:cNvSpPr/>
          <p:nvPr/>
        </p:nvSpPr>
        <p:spPr>
          <a:xfrm>
            <a:off x="1803012" y="1269607"/>
            <a:ext cx="4333879" cy="369332"/>
          </a:xfrm>
          <a:prstGeom prst="rect">
            <a:avLst/>
          </a:prstGeom>
        </p:spPr>
        <p:txBody>
          <a:bodyPr wrap="none">
            <a:spAutoFit/>
          </a:bodyPr>
          <a:lstStyle/>
          <a:p>
            <a:r>
              <a:rPr lang="en-US" dirty="0">
                <a:solidFill>
                  <a:schemeClr val="accent1">
                    <a:lumMod val="75000"/>
                  </a:schemeClr>
                </a:solidFill>
                <a:ea typeface="Roboto" panose="02000000000000000000" pitchFamily="2" charset="0"/>
              </a:rPr>
              <a:t>Applications towards passengers and drivers</a:t>
            </a:r>
            <a:endParaRPr lang="en-US" dirty="0">
              <a:solidFill>
                <a:schemeClr val="accent1">
                  <a:lumMod val="75000"/>
                </a:schemeClr>
              </a:solidFill>
            </a:endParaRPr>
          </a:p>
        </p:txBody>
      </p:sp>
      <p:sp>
        <p:nvSpPr>
          <p:cNvPr id="20" name="Rectangle 19">
            <a:extLst>
              <a:ext uri="{FF2B5EF4-FFF2-40B4-BE49-F238E27FC236}">
                <a16:creationId xmlns:a16="http://schemas.microsoft.com/office/drawing/2014/main" id="{74FD85F1-A958-40CE-8BA3-5A869B3E1BDF}"/>
              </a:ext>
            </a:extLst>
          </p:cNvPr>
          <p:cNvSpPr/>
          <p:nvPr/>
        </p:nvSpPr>
        <p:spPr>
          <a:xfrm>
            <a:off x="6477000" y="1721032"/>
            <a:ext cx="5038725" cy="4841693"/>
          </a:xfrm>
          <a:prstGeom prst="rect">
            <a:avLst/>
          </a:prstGeom>
          <a:solidFill>
            <a:schemeClr val="tx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33F1EC4-E3E2-4C47-99C5-D2BED5A74D72}"/>
              </a:ext>
            </a:extLst>
          </p:cNvPr>
          <p:cNvSpPr/>
          <p:nvPr/>
        </p:nvSpPr>
        <p:spPr>
          <a:xfrm>
            <a:off x="945453" y="1721032"/>
            <a:ext cx="5038725" cy="4841693"/>
          </a:xfrm>
          <a:prstGeom prst="rect">
            <a:avLst/>
          </a:prstGeom>
          <a:solidFill>
            <a:schemeClr val="bg1">
              <a:lumMod val="9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a:extLst>
              <a:ext uri="{FF2B5EF4-FFF2-40B4-BE49-F238E27FC236}">
                <a16:creationId xmlns:a16="http://schemas.microsoft.com/office/drawing/2014/main" id="{533EDAFA-DFB0-426A-9CAA-EA97807BE235}"/>
              </a:ext>
            </a:extLst>
          </p:cNvPr>
          <p:cNvGrpSpPr/>
          <p:nvPr/>
        </p:nvGrpSpPr>
        <p:grpSpPr>
          <a:xfrm>
            <a:off x="6965451" y="2026446"/>
            <a:ext cx="976697" cy="976697"/>
            <a:chOff x="6838181" y="2026446"/>
            <a:chExt cx="976697" cy="976697"/>
          </a:xfrm>
        </p:grpSpPr>
        <p:sp>
          <p:nvSpPr>
            <p:cNvPr id="25" name="Rectangle: Rounded Corners 24">
              <a:extLst>
                <a:ext uri="{FF2B5EF4-FFF2-40B4-BE49-F238E27FC236}">
                  <a16:creationId xmlns:a16="http://schemas.microsoft.com/office/drawing/2014/main" id="{22C0C0F6-34A2-427A-828A-2C223ADD8448}"/>
                </a:ext>
              </a:extLst>
            </p:cNvPr>
            <p:cNvSpPr/>
            <p:nvPr/>
          </p:nvSpPr>
          <p:spPr>
            <a:xfrm>
              <a:off x="6838181" y="2026446"/>
              <a:ext cx="976697" cy="976697"/>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E1EC744-F341-4ADB-BEFF-A63BB79FD1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2244" y="2132409"/>
              <a:ext cx="783819" cy="783819"/>
            </a:xfrm>
            <a:prstGeom prst="rect">
              <a:avLst/>
            </a:prstGeom>
          </p:spPr>
        </p:pic>
      </p:grpSp>
      <p:grpSp>
        <p:nvGrpSpPr>
          <p:cNvPr id="14" name="Group 13">
            <a:extLst>
              <a:ext uri="{FF2B5EF4-FFF2-40B4-BE49-F238E27FC236}">
                <a16:creationId xmlns:a16="http://schemas.microsoft.com/office/drawing/2014/main" id="{AA2513DE-540D-4ED7-B99C-3FE335AA1F91}"/>
              </a:ext>
            </a:extLst>
          </p:cNvPr>
          <p:cNvGrpSpPr/>
          <p:nvPr/>
        </p:nvGrpSpPr>
        <p:grpSpPr>
          <a:xfrm>
            <a:off x="1262879" y="2026446"/>
            <a:ext cx="976697" cy="976697"/>
            <a:chOff x="1314663" y="2047055"/>
            <a:chExt cx="976697" cy="976697"/>
          </a:xfrm>
        </p:grpSpPr>
        <p:sp>
          <p:nvSpPr>
            <p:cNvPr id="3" name="Rectangle: Rounded Corners 2">
              <a:extLst>
                <a:ext uri="{FF2B5EF4-FFF2-40B4-BE49-F238E27FC236}">
                  <a16:creationId xmlns:a16="http://schemas.microsoft.com/office/drawing/2014/main" id="{BCA93174-1D70-47CA-AAC3-595B92C8F7A4}"/>
                </a:ext>
              </a:extLst>
            </p:cNvPr>
            <p:cNvSpPr/>
            <p:nvPr/>
          </p:nvSpPr>
          <p:spPr>
            <a:xfrm>
              <a:off x="1314663" y="2047055"/>
              <a:ext cx="976697" cy="976697"/>
            </a:xfrm>
            <a:prstGeom prst="roundRect">
              <a:avLst/>
            </a:prstGeom>
            <a:solidFill>
              <a:srgbClr val="4149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5E9B1365-2438-41C9-9A6A-BACCED648D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713" y="2083360"/>
              <a:ext cx="931101" cy="931101"/>
            </a:xfrm>
            <a:prstGeom prst="rect">
              <a:avLst/>
            </a:prstGeom>
          </p:spPr>
        </p:pic>
      </p:grpSp>
      <p:pic>
        <p:nvPicPr>
          <p:cNvPr id="23" name="Picture 22">
            <a:extLst>
              <a:ext uri="{FF2B5EF4-FFF2-40B4-BE49-F238E27FC236}">
                <a16:creationId xmlns:a16="http://schemas.microsoft.com/office/drawing/2014/main" id="{00CDFF98-12A9-49B1-BB27-04F26912C3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6229" y="5147442"/>
            <a:ext cx="4817172" cy="1107901"/>
          </a:xfrm>
          <a:prstGeom prst="rect">
            <a:avLst/>
          </a:prstGeom>
        </p:spPr>
      </p:pic>
      <p:pic>
        <p:nvPicPr>
          <p:cNvPr id="27" name="Picture 26">
            <a:extLst>
              <a:ext uri="{FF2B5EF4-FFF2-40B4-BE49-F238E27FC236}">
                <a16:creationId xmlns:a16="http://schemas.microsoft.com/office/drawing/2014/main" id="{5C41CA86-2E47-4919-8491-8BA245F3434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87776" y="5147443"/>
            <a:ext cx="4817172" cy="1107900"/>
          </a:xfrm>
          <a:prstGeom prst="rect">
            <a:avLst/>
          </a:prstGeom>
        </p:spPr>
      </p:pic>
      <p:sp>
        <p:nvSpPr>
          <p:cNvPr id="28" name="Rectangle 27">
            <a:extLst>
              <a:ext uri="{FF2B5EF4-FFF2-40B4-BE49-F238E27FC236}">
                <a16:creationId xmlns:a16="http://schemas.microsoft.com/office/drawing/2014/main" id="{B9D8119E-22D1-4F17-B408-7B1BB9F76FF7}"/>
              </a:ext>
            </a:extLst>
          </p:cNvPr>
          <p:cNvSpPr/>
          <p:nvPr/>
        </p:nvSpPr>
        <p:spPr>
          <a:xfrm>
            <a:off x="2461752" y="2062751"/>
            <a:ext cx="2415048" cy="677108"/>
          </a:xfrm>
          <a:prstGeom prst="rect">
            <a:avLst/>
          </a:prstGeom>
        </p:spPr>
        <p:txBody>
          <a:bodyPr wrap="square">
            <a:spAutoFit/>
          </a:bodyPr>
          <a:lstStyle/>
          <a:p>
            <a:r>
              <a:rPr lang="en-US" sz="2000" b="1" dirty="0"/>
              <a:t>NYC Y</a:t>
            </a:r>
            <a:r>
              <a:rPr lang="en-US" altLang="zh-CN" sz="2000" b="1" dirty="0"/>
              <a:t>ellow Cab</a:t>
            </a:r>
          </a:p>
          <a:p>
            <a:r>
              <a:rPr lang="en-US" altLang="zh-CN" i="1" dirty="0"/>
              <a:t>For passenger</a:t>
            </a:r>
          </a:p>
        </p:txBody>
      </p:sp>
      <p:sp>
        <p:nvSpPr>
          <p:cNvPr id="29" name="Rectangle 28">
            <a:extLst>
              <a:ext uri="{FF2B5EF4-FFF2-40B4-BE49-F238E27FC236}">
                <a16:creationId xmlns:a16="http://schemas.microsoft.com/office/drawing/2014/main" id="{2660AA07-FC34-4AD0-A84A-B86D6AB801D2}"/>
              </a:ext>
            </a:extLst>
          </p:cNvPr>
          <p:cNvSpPr/>
          <p:nvPr/>
        </p:nvSpPr>
        <p:spPr>
          <a:xfrm>
            <a:off x="2435206" y="2686075"/>
            <a:ext cx="2159374" cy="307777"/>
          </a:xfrm>
          <a:prstGeom prst="rect">
            <a:avLst/>
          </a:prstGeom>
        </p:spPr>
        <p:txBody>
          <a:bodyPr wrap="none">
            <a:spAutoFit/>
          </a:bodyPr>
          <a:lstStyle/>
          <a:p>
            <a:r>
              <a:rPr lang="en-US" altLang="zh-CN" sz="1400" i="1" dirty="0">
                <a:solidFill>
                  <a:schemeClr val="bg1">
                    <a:lumMod val="50000"/>
                  </a:schemeClr>
                </a:solidFill>
              </a:rPr>
              <a:t>Group 5 Technology Co. Ltd</a:t>
            </a:r>
            <a:endParaRPr lang="en-US" sz="1400" dirty="0">
              <a:solidFill>
                <a:schemeClr val="bg1">
                  <a:lumMod val="50000"/>
                </a:schemeClr>
              </a:solidFill>
            </a:endParaRPr>
          </a:p>
        </p:txBody>
      </p:sp>
      <p:sp>
        <p:nvSpPr>
          <p:cNvPr id="30" name="Rectangle 29">
            <a:extLst>
              <a:ext uri="{FF2B5EF4-FFF2-40B4-BE49-F238E27FC236}">
                <a16:creationId xmlns:a16="http://schemas.microsoft.com/office/drawing/2014/main" id="{CC5DF253-2DAA-4267-AC6D-3707B9E559A9}"/>
              </a:ext>
            </a:extLst>
          </p:cNvPr>
          <p:cNvSpPr/>
          <p:nvPr/>
        </p:nvSpPr>
        <p:spPr>
          <a:xfrm>
            <a:off x="1281929" y="3147270"/>
            <a:ext cx="4575946" cy="2031325"/>
          </a:xfrm>
          <a:prstGeom prst="rect">
            <a:avLst/>
          </a:prstGeom>
        </p:spPr>
        <p:txBody>
          <a:bodyPr wrap="square">
            <a:spAutoFit/>
          </a:bodyPr>
          <a:lstStyle/>
          <a:p>
            <a:r>
              <a:rPr lang="en-US" sz="1600" dirty="0"/>
              <a:t>Given current location, time, and user-input destination name, app displays:</a:t>
            </a:r>
          </a:p>
          <a:p>
            <a:endParaRPr lang="en-US" sz="1200" dirty="0"/>
          </a:p>
          <a:p>
            <a:pPr marL="285750" indent="-285750">
              <a:buFont typeface="Arial" panose="020B0604020202020204" pitchFamily="34" charset="0"/>
              <a:buChar char="•"/>
            </a:pPr>
            <a:r>
              <a:rPr lang="en-US" sz="1600" dirty="0"/>
              <a:t>Estimate fare price</a:t>
            </a:r>
          </a:p>
          <a:p>
            <a:pPr marL="285750" indent="-285750">
              <a:buFont typeface="Arial" panose="020B0604020202020204" pitchFamily="34" charset="0"/>
              <a:buChar char="•"/>
            </a:pPr>
            <a:r>
              <a:rPr lang="en-US" sz="1600" dirty="0"/>
              <a:t>Distance from real-time google map API</a:t>
            </a:r>
          </a:p>
          <a:p>
            <a:pPr marL="285750" indent="-285750">
              <a:buFont typeface="Arial" panose="020B0604020202020204" pitchFamily="34" charset="0"/>
              <a:buChar char="•"/>
            </a:pPr>
            <a:r>
              <a:rPr lang="en-US" sz="1600" dirty="0"/>
              <a:t>Estimate demands in nearby places</a:t>
            </a:r>
          </a:p>
          <a:p>
            <a:pPr marL="285750" indent="-285750">
              <a:buFont typeface="Arial" panose="020B0604020202020204" pitchFamily="34" charset="0"/>
              <a:buChar char="•"/>
            </a:pPr>
            <a:r>
              <a:rPr lang="en-US" sz="1600" dirty="0"/>
              <a:t>Estimate traffic condition during route</a:t>
            </a:r>
          </a:p>
          <a:p>
            <a:pPr marL="285750" indent="-285750">
              <a:buFont typeface="Arial" panose="020B0604020202020204" pitchFamily="34" charset="0"/>
              <a:buChar char="•"/>
            </a:pPr>
            <a:endParaRPr lang="en-US" dirty="0"/>
          </a:p>
        </p:txBody>
      </p:sp>
      <p:sp>
        <p:nvSpPr>
          <p:cNvPr id="39" name="Rectangle 38">
            <a:extLst>
              <a:ext uri="{FF2B5EF4-FFF2-40B4-BE49-F238E27FC236}">
                <a16:creationId xmlns:a16="http://schemas.microsoft.com/office/drawing/2014/main" id="{D9FF35F1-1249-448C-AA59-12AC13F0E5A0}"/>
              </a:ext>
            </a:extLst>
          </p:cNvPr>
          <p:cNvSpPr/>
          <p:nvPr/>
        </p:nvSpPr>
        <p:spPr>
          <a:xfrm>
            <a:off x="8225420" y="2072042"/>
            <a:ext cx="2415048" cy="677108"/>
          </a:xfrm>
          <a:prstGeom prst="rect">
            <a:avLst/>
          </a:prstGeom>
        </p:spPr>
        <p:txBody>
          <a:bodyPr wrap="square">
            <a:spAutoFit/>
          </a:bodyPr>
          <a:lstStyle/>
          <a:p>
            <a:r>
              <a:rPr lang="en-US" sz="2000" b="1" dirty="0">
                <a:solidFill>
                  <a:schemeClr val="bg1"/>
                </a:solidFill>
              </a:rPr>
              <a:t>NYC Y</a:t>
            </a:r>
            <a:r>
              <a:rPr lang="en-US" altLang="zh-CN" sz="2000" b="1" dirty="0">
                <a:solidFill>
                  <a:schemeClr val="bg1"/>
                </a:solidFill>
              </a:rPr>
              <a:t>ellow Cab</a:t>
            </a:r>
          </a:p>
          <a:p>
            <a:r>
              <a:rPr lang="en-US" altLang="zh-CN" i="1" dirty="0">
                <a:solidFill>
                  <a:schemeClr val="bg1"/>
                </a:solidFill>
              </a:rPr>
              <a:t>For driver</a:t>
            </a:r>
          </a:p>
        </p:txBody>
      </p:sp>
      <p:sp>
        <p:nvSpPr>
          <p:cNvPr id="40" name="Rectangle 39">
            <a:extLst>
              <a:ext uri="{FF2B5EF4-FFF2-40B4-BE49-F238E27FC236}">
                <a16:creationId xmlns:a16="http://schemas.microsoft.com/office/drawing/2014/main" id="{4B0BA209-4FB3-4C20-9192-8B44E9B74889}"/>
              </a:ext>
            </a:extLst>
          </p:cNvPr>
          <p:cNvSpPr/>
          <p:nvPr/>
        </p:nvSpPr>
        <p:spPr>
          <a:xfrm>
            <a:off x="8198874" y="2695366"/>
            <a:ext cx="2159374" cy="307777"/>
          </a:xfrm>
          <a:prstGeom prst="rect">
            <a:avLst/>
          </a:prstGeom>
        </p:spPr>
        <p:txBody>
          <a:bodyPr wrap="none">
            <a:spAutoFit/>
          </a:bodyPr>
          <a:lstStyle/>
          <a:p>
            <a:r>
              <a:rPr lang="en-US" altLang="zh-CN" sz="1400" i="1" dirty="0">
                <a:solidFill>
                  <a:schemeClr val="bg1">
                    <a:lumMod val="75000"/>
                  </a:schemeClr>
                </a:solidFill>
              </a:rPr>
              <a:t>Group 5 Technology Co. Ltd</a:t>
            </a:r>
            <a:endParaRPr lang="en-US" sz="1400" dirty="0">
              <a:solidFill>
                <a:schemeClr val="bg1">
                  <a:lumMod val="75000"/>
                </a:schemeClr>
              </a:solidFill>
            </a:endParaRPr>
          </a:p>
        </p:txBody>
      </p:sp>
      <p:sp>
        <p:nvSpPr>
          <p:cNvPr id="33" name="Rectangle 32">
            <a:extLst>
              <a:ext uri="{FF2B5EF4-FFF2-40B4-BE49-F238E27FC236}">
                <a16:creationId xmlns:a16="http://schemas.microsoft.com/office/drawing/2014/main" id="{2107A87A-A1F9-4AA7-B7DE-566F2FCA178D}"/>
              </a:ext>
            </a:extLst>
          </p:cNvPr>
          <p:cNvSpPr/>
          <p:nvPr/>
        </p:nvSpPr>
        <p:spPr>
          <a:xfrm>
            <a:off x="6932044" y="3262041"/>
            <a:ext cx="4693034" cy="1508105"/>
          </a:xfrm>
          <a:prstGeom prst="rect">
            <a:avLst/>
          </a:prstGeom>
        </p:spPr>
        <p:txBody>
          <a:bodyPr wrap="square">
            <a:spAutoFit/>
          </a:bodyPr>
          <a:lstStyle/>
          <a:p>
            <a:r>
              <a:rPr lang="en-US" sz="1600" dirty="0">
                <a:solidFill>
                  <a:schemeClr val="bg1"/>
                </a:solidFill>
              </a:rPr>
              <a:t>Given current location and time, app displays:</a:t>
            </a:r>
          </a:p>
          <a:p>
            <a:endParaRPr lang="en-US" sz="1200" dirty="0">
              <a:solidFill>
                <a:schemeClr val="bg1"/>
              </a:solidFill>
            </a:endParaRPr>
          </a:p>
          <a:p>
            <a:pPr marL="285750" indent="-285750">
              <a:buFont typeface="Arial" panose="020B0604020202020204" pitchFamily="34" charset="0"/>
              <a:buChar char="•"/>
            </a:pPr>
            <a:r>
              <a:rPr lang="en-US" sz="1600" dirty="0">
                <a:solidFill>
                  <a:schemeClr val="bg1"/>
                </a:solidFill>
              </a:rPr>
              <a:t>Recommended place to go</a:t>
            </a:r>
          </a:p>
          <a:p>
            <a:r>
              <a:rPr lang="en-US" sz="1600" dirty="0">
                <a:solidFill>
                  <a:schemeClr val="bg1"/>
                </a:solidFill>
              </a:rPr>
              <a:t>      (based on </a:t>
            </a:r>
            <a:r>
              <a:rPr lang="en-US" sz="1600" dirty="0" err="1">
                <a:solidFill>
                  <a:schemeClr val="bg1"/>
                </a:solidFill>
              </a:rPr>
              <a:t>dbscan</a:t>
            </a:r>
            <a:r>
              <a:rPr lang="en-US" sz="1600" dirty="0">
                <a:solidFill>
                  <a:schemeClr val="bg1"/>
                </a:solidFill>
              </a:rPr>
              <a:t> spatial clustering)</a:t>
            </a:r>
          </a:p>
          <a:p>
            <a:pPr marL="285750" indent="-285750">
              <a:buFont typeface="Arial" panose="020B0604020202020204" pitchFamily="34" charset="0"/>
              <a:buChar char="•"/>
            </a:pPr>
            <a:r>
              <a:rPr lang="en-US" sz="1600" dirty="0">
                <a:solidFill>
                  <a:schemeClr val="bg1"/>
                </a:solidFill>
              </a:rPr>
              <a:t>Distance from real-time google map API</a:t>
            </a:r>
          </a:p>
          <a:p>
            <a:pPr marL="285750" indent="-285750">
              <a:buFont typeface="Arial" panose="020B0604020202020204" pitchFamily="34" charset="0"/>
              <a:buChar char="•"/>
            </a:pPr>
            <a:r>
              <a:rPr lang="en-US" sz="1600" dirty="0">
                <a:solidFill>
                  <a:schemeClr val="bg1"/>
                </a:solidFill>
              </a:rPr>
              <a:t>Estimate demands in recommended place</a:t>
            </a:r>
          </a:p>
        </p:txBody>
      </p:sp>
    </p:spTree>
    <p:extLst>
      <p:ext uri="{BB962C8B-B14F-4D97-AF65-F5344CB8AC3E}">
        <p14:creationId xmlns:p14="http://schemas.microsoft.com/office/powerpoint/2010/main" val="2998072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4AB606EF-E81E-4BAC-810D-4A77216B223C}"/>
              </a:ext>
            </a:extLst>
          </p:cNvPr>
          <p:cNvGrpSpPr/>
          <p:nvPr/>
        </p:nvGrpSpPr>
        <p:grpSpPr>
          <a:xfrm>
            <a:off x="607483" y="2390875"/>
            <a:ext cx="5892396" cy="1776812"/>
            <a:chOff x="433688" y="1628782"/>
            <a:chExt cx="5892396" cy="1776812"/>
          </a:xfrm>
        </p:grpSpPr>
        <p:pic>
          <p:nvPicPr>
            <p:cNvPr id="2" name="Picture 1">
              <a:extLst>
                <a:ext uri="{FF2B5EF4-FFF2-40B4-BE49-F238E27FC236}">
                  <a16:creationId xmlns:a16="http://schemas.microsoft.com/office/drawing/2014/main" id="{5B209D25-C35B-463C-AEE7-EBDD9712250D}"/>
                </a:ext>
              </a:extLst>
            </p:cNvPr>
            <p:cNvPicPr>
              <a:picLocks noChangeAspect="1"/>
            </p:cNvPicPr>
            <p:nvPr/>
          </p:nvPicPr>
          <p:blipFill rotWithShape="1">
            <a:blip r:embed="rId4">
              <a:clrChange>
                <a:clrFrom>
                  <a:srgbClr val="FFFFFF"/>
                </a:clrFrom>
                <a:clrTo>
                  <a:srgbClr val="FFFFFF">
                    <a:alpha val="0"/>
                  </a:srgbClr>
                </a:clrTo>
              </a:clrChange>
            </a:blip>
            <a:srcRect t="8917" r="89367" b="45492"/>
            <a:stretch/>
          </p:blipFill>
          <p:spPr>
            <a:xfrm>
              <a:off x="1391763" y="1922828"/>
              <a:ext cx="1044734" cy="1188720"/>
            </a:xfrm>
            <a:prstGeom prst="rect">
              <a:avLst/>
            </a:prstGeom>
          </p:spPr>
        </p:pic>
        <p:pic>
          <p:nvPicPr>
            <p:cNvPr id="34" name="Picture 33">
              <a:extLst>
                <a:ext uri="{FF2B5EF4-FFF2-40B4-BE49-F238E27FC236}">
                  <a16:creationId xmlns:a16="http://schemas.microsoft.com/office/drawing/2014/main" id="{681025EF-5CEF-49E8-908D-E2A5350D2937}"/>
                </a:ext>
              </a:extLst>
            </p:cNvPr>
            <p:cNvPicPr>
              <a:picLocks noChangeAspect="1"/>
            </p:cNvPicPr>
            <p:nvPr/>
          </p:nvPicPr>
          <p:blipFill rotWithShape="1">
            <a:blip r:embed="rId4">
              <a:clrChange>
                <a:clrFrom>
                  <a:srgbClr val="FFFFFF"/>
                </a:clrFrom>
                <a:clrTo>
                  <a:srgbClr val="FFFFFF">
                    <a:alpha val="0"/>
                  </a:srgbClr>
                </a:clrTo>
              </a:clrChange>
            </a:blip>
            <a:srcRect l="71569" t="8917" r="7476" b="45492"/>
            <a:stretch/>
          </p:blipFill>
          <p:spPr>
            <a:xfrm>
              <a:off x="4267106" y="1922828"/>
              <a:ext cx="2058978" cy="1188720"/>
            </a:xfrm>
            <a:prstGeom prst="rect">
              <a:avLst/>
            </a:prstGeom>
          </p:spPr>
        </p:pic>
        <p:pic>
          <p:nvPicPr>
            <p:cNvPr id="41" name="Picture 40">
              <a:extLst>
                <a:ext uri="{FF2B5EF4-FFF2-40B4-BE49-F238E27FC236}">
                  <a16:creationId xmlns:a16="http://schemas.microsoft.com/office/drawing/2014/main" id="{3E9C570D-D2CE-4CAB-B27C-4F4EA953025C}"/>
                </a:ext>
              </a:extLst>
            </p:cNvPr>
            <p:cNvPicPr>
              <a:picLocks noChangeAspect="1"/>
            </p:cNvPicPr>
            <p:nvPr/>
          </p:nvPicPr>
          <p:blipFill rotWithShape="1">
            <a:blip r:embed="rId4">
              <a:clrChange>
                <a:clrFrom>
                  <a:srgbClr val="FFFFFF"/>
                </a:clrFrom>
                <a:clrTo>
                  <a:srgbClr val="FFFFFF">
                    <a:alpha val="0"/>
                  </a:srgbClr>
                </a:clrTo>
              </a:clrChange>
            </a:blip>
            <a:srcRect l="36085" t="8917" r="51127" b="45492"/>
            <a:stretch/>
          </p:blipFill>
          <p:spPr>
            <a:xfrm>
              <a:off x="2807828" y="1922828"/>
              <a:ext cx="1256462" cy="1188720"/>
            </a:xfrm>
            <a:prstGeom prst="rect">
              <a:avLst/>
            </a:prstGeom>
          </p:spPr>
        </p:pic>
        <p:sp>
          <p:nvSpPr>
            <p:cNvPr id="46" name="Content Placeholder 2">
              <a:extLst>
                <a:ext uri="{FF2B5EF4-FFF2-40B4-BE49-F238E27FC236}">
                  <a16:creationId xmlns:a16="http://schemas.microsoft.com/office/drawing/2014/main" id="{F4E17A7A-65B1-4F3D-8208-2D72836D9BE9}"/>
                </a:ext>
              </a:extLst>
            </p:cNvPr>
            <p:cNvSpPr txBox="1">
              <a:spLocks/>
            </p:cNvSpPr>
            <p:nvPr/>
          </p:nvSpPr>
          <p:spPr>
            <a:xfrm rot="16200000">
              <a:off x="-161346" y="2223816"/>
              <a:ext cx="1776812" cy="586744"/>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r>
                <a:rPr lang="en-US" sz="2000" b="1" dirty="0">
                  <a:solidFill>
                    <a:schemeClr val="tx1">
                      <a:lumMod val="85000"/>
                      <a:lumOff val="15000"/>
                    </a:schemeClr>
                  </a:solidFill>
                  <a:ea typeface="Roboto" panose="02000000000000000000" pitchFamily="2" charset="0"/>
                </a:rPr>
                <a:t>Pricing</a:t>
              </a:r>
            </a:p>
          </p:txBody>
        </p:sp>
      </p:grpSp>
      <p:grpSp>
        <p:nvGrpSpPr>
          <p:cNvPr id="4" name="Group 3">
            <a:extLst>
              <a:ext uri="{FF2B5EF4-FFF2-40B4-BE49-F238E27FC236}">
                <a16:creationId xmlns:a16="http://schemas.microsoft.com/office/drawing/2014/main" id="{1EBAB8FB-BE23-4581-B07C-7E3850D32C16}"/>
              </a:ext>
            </a:extLst>
          </p:cNvPr>
          <p:cNvGrpSpPr/>
          <p:nvPr/>
        </p:nvGrpSpPr>
        <p:grpSpPr>
          <a:xfrm>
            <a:off x="594142" y="3837054"/>
            <a:ext cx="2374141" cy="1954879"/>
            <a:chOff x="466344" y="3370222"/>
            <a:chExt cx="2398747" cy="1799881"/>
          </a:xfrm>
        </p:grpSpPr>
        <p:pic>
          <p:nvPicPr>
            <p:cNvPr id="3" name="Picture 2">
              <a:extLst>
                <a:ext uri="{FF2B5EF4-FFF2-40B4-BE49-F238E27FC236}">
                  <a16:creationId xmlns:a16="http://schemas.microsoft.com/office/drawing/2014/main" id="{2648D19C-55AF-4869-B07F-531193EBC4D1}"/>
                </a:ext>
              </a:extLst>
            </p:cNvPr>
            <p:cNvPicPr>
              <a:picLocks noChangeAspect="1"/>
            </p:cNvPicPr>
            <p:nvPr/>
          </p:nvPicPr>
          <p:blipFill rotWithShape="1">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brightnessContrast bright="20000" contrast="-40000"/>
                      </a14:imgEffect>
                    </a14:imgLayer>
                  </a14:imgProps>
                </a:ext>
              </a:extLst>
            </a:blip>
            <a:srcRect r="71055"/>
            <a:stretch/>
          </p:blipFill>
          <p:spPr>
            <a:xfrm>
              <a:off x="1492897" y="3722928"/>
              <a:ext cx="1372194" cy="1094469"/>
            </a:xfrm>
            <a:prstGeom prst="rect">
              <a:avLst/>
            </a:prstGeom>
          </p:spPr>
        </p:pic>
        <p:sp>
          <p:nvSpPr>
            <p:cNvPr id="47" name="Content Placeholder 2">
              <a:extLst>
                <a:ext uri="{FF2B5EF4-FFF2-40B4-BE49-F238E27FC236}">
                  <a16:creationId xmlns:a16="http://schemas.microsoft.com/office/drawing/2014/main" id="{E0466796-84A7-4130-B2E2-5755AD6D38CE}"/>
                </a:ext>
              </a:extLst>
            </p:cNvPr>
            <p:cNvSpPr txBox="1">
              <a:spLocks/>
            </p:cNvSpPr>
            <p:nvPr/>
          </p:nvSpPr>
          <p:spPr>
            <a:xfrm rot="16200000">
              <a:off x="-200174" y="4036740"/>
              <a:ext cx="1799881" cy="466845"/>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r>
                <a:rPr lang="en-US" sz="2000" b="1" dirty="0">
                  <a:solidFill>
                    <a:schemeClr val="tx1">
                      <a:lumMod val="95000"/>
                      <a:lumOff val="5000"/>
                    </a:schemeClr>
                  </a:solidFill>
                  <a:ea typeface="Roboto" panose="02000000000000000000" pitchFamily="2" charset="0"/>
                </a:rPr>
                <a:t>Surge Pricing</a:t>
              </a:r>
            </a:p>
          </p:txBody>
        </p:sp>
      </p:grpSp>
      <p:pic>
        <p:nvPicPr>
          <p:cNvPr id="2050" name="Picture 2" descr="Dynamic pricing">
            <a:extLst>
              <a:ext uri="{FF2B5EF4-FFF2-40B4-BE49-F238E27FC236}">
                <a16:creationId xmlns:a16="http://schemas.microsoft.com/office/drawing/2014/main" id="{481ADC89-5C95-450C-B111-B4EDF82A1D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40934" y="2390875"/>
            <a:ext cx="3506521" cy="3498728"/>
          </a:xfrm>
          <a:prstGeom prst="rect">
            <a:avLst/>
          </a:prstGeom>
          <a:noFill/>
          <a:extLst>
            <a:ext uri="{909E8E84-426E-40DD-AFC4-6F175D3DCCD1}">
              <a14:hiddenFill xmlns:a14="http://schemas.microsoft.com/office/drawing/2010/main">
                <a:solidFill>
                  <a:srgbClr val="FFFFFF"/>
                </a:solidFill>
              </a14:hiddenFill>
            </a:ext>
          </a:extLst>
        </p:spPr>
      </p:pic>
      <p:sp>
        <p:nvSpPr>
          <p:cNvPr id="48" name="Content Placeholder 2">
            <a:extLst>
              <a:ext uri="{FF2B5EF4-FFF2-40B4-BE49-F238E27FC236}">
                <a16:creationId xmlns:a16="http://schemas.microsoft.com/office/drawing/2014/main" id="{21A6231D-001A-4C4F-9874-B53FCF9CC01B}"/>
              </a:ext>
            </a:extLst>
          </p:cNvPr>
          <p:cNvSpPr txBox="1">
            <a:spLocks/>
          </p:cNvSpPr>
          <p:nvPr/>
        </p:nvSpPr>
        <p:spPr>
          <a:xfrm>
            <a:off x="9060209" y="1654766"/>
            <a:ext cx="1984703" cy="586744"/>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r>
              <a:rPr lang="en-US" sz="2800" i="1" dirty="0">
                <a:solidFill>
                  <a:schemeClr val="tx1">
                    <a:lumMod val="85000"/>
                    <a:lumOff val="15000"/>
                  </a:schemeClr>
                </a:solidFill>
                <a:ea typeface="Roboto" panose="02000000000000000000" pitchFamily="2" charset="0"/>
              </a:rPr>
              <a:t>Driver-Side</a:t>
            </a:r>
          </a:p>
        </p:txBody>
      </p:sp>
      <p:sp>
        <p:nvSpPr>
          <p:cNvPr id="49" name="Content Placeholder 2">
            <a:extLst>
              <a:ext uri="{FF2B5EF4-FFF2-40B4-BE49-F238E27FC236}">
                <a16:creationId xmlns:a16="http://schemas.microsoft.com/office/drawing/2014/main" id="{55FD57F8-6622-4629-BA43-9569D4138F4E}"/>
              </a:ext>
            </a:extLst>
          </p:cNvPr>
          <p:cNvSpPr txBox="1">
            <a:spLocks/>
          </p:cNvSpPr>
          <p:nvPr/>
        </p:nvSpPr>
        <p:spPr>
          <a:xfrm>
            <a:off x="2695423" y="1654766"/>
            <a:ext cx="2485635" cy="586744"/>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r>
              <a:rPr lang="en-US" sz="2800" i="1" dirty="0">
                <a:solidFill>
                  <a:srgbClr val="414952"/>
                </a:solidFill>
                <a:ea typeface="Roboto" panose="02000000000000000000" pitchFamily="2" charset="0"/>
              </a:rPr>
              <a:t>Consumer-Side</a:t>
            </a:r>
          </a:p>
        </p:txBody>
      </p:sp>
      <p:sp>
        <p:nvSpPr>
          <p:cNvPr id="50" name="Rectangle 49">
            <a:extLst>
              <a:ext uri="{FF2B5EF4-FFF2-40B4-BE49-F238E27FC236}">
                <a16:creationId xmlns:a16="http://schemas.microsoft.com/office/drawing/2014/main" id="{E3AD0509-8EF3-43C6-A8FF-B83A28CD16B0}"/>
              </a:ext>
            </a:extLst>
          </p:cNvPr>
          <p:cNvSpPr/>
          <p:nvPr/>
        </p:nvSpPr>
        <p:spPr>
          <a:xfrm>
            <a:off x="0" y="6546856"/>
            <a:ext cx="930063" cy="261610"/>
          </a:xfrm>
          <a:prstGeom prst="rect">
            <a:avLst/>
          </a:prstGeom>
        </p:spPr>
        <p:txBody>
          <a:bodyPr wrap="none">
            <a:spAutoFit/>
          </a:bodyPr>
          <a:lstStyle/>
          <a:p>
            <a:r>
              <a:rPr lang="en-GB" sz="1100" dirty="0">
                <a:solidFill>
                  <a:schemeClr val="bg1">
                    <a:lumMod val="65000"/>
                  </a:schemeClr>
                </a:solidFill>
              </a:rPr>
              <a:t>Source: Uber</a:t>
            </a:r>
            <a:endParaRPr lang="en-GB" sz="1100" u="sng" dirty="0">
              <a:solidFill>
                <a:schemeClr val="bg1">
                  <a:lumMod val="65000"/>
                </a:schemeClr>
              </a:solidFill>
            </a:endParaRPr>
          </a:p>
        </p:txBody>
      </p:sp>
      <p:cxnSp>
        <p:nvCxnSpPr>
          <p:cNvPr id="21" name="Straight Connector 20">
            <a:extLst>
              <a:ext uri="{FF2B5EF4-FFF2-40B4-BE49-F238E27FC236}">
                <a16:creationId xmlns:a16="http://schemas.microsoft.com/office/drawing/2014/main" id="{8EF0E99B-9D06-4F1A-8621-588FA3B28EBF}"/>
              </a:ext>
            </a:extLst>
          </p:cNvPr>
          <p:cNvCxnSpPr>
            <a:cxnSpLocks/>
          </p:cNvCxnSpPr>
          <p:nvPr/>
        </p:nvCxnSpPr>
        <p:spPr>
          <a:xfrm>
            <a:off x="7188925" y="2715184"/>
            <a:ext cx="0" cy="2632053"/>
          </a:xfrm>
          <a:prstGeom prst="line">
            <a:avLst/>
          </a:prstGeom>
          <a:ln w="25400" cmpd="sng">
            <a:solidFill>
              <a:schemeClr val="bg1">
                <a:lumMod val="85000"/>
              </a:schemeClr>
            </a:solidFill>
            <a:prstDash val="solid"/>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FB56DACE-F80C-4EEF-86BF-28D001DD41C7}"/>
              </a:ext>
            </a:extLst>
          </p:cNvPr>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altLang="zh-CN"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10</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6" name="Picture 25">
            <a:extLst>
              <a:ext uri="{FF2B5EF4-FFF2-40B4-BE49-F238E27FC236}">
                <a16:creationId xmlns:a16="http://schemas.microsoft.com/office/drawing/2014/main" id="{C72CE3E6-397B-4706-B60E-15C285AB2C33}"/>
              </a:ext>
            </a:extLst>
          </p:cNvPr>
          <p:cNvPicPr>
            <a:picLocks noChangeAspect="1"/>
          </p:cNvPicPr>
          <p:nvPr/>
        </p:nvPicPr>
        <p:blipFill rotWithShape="1">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brightnessContrast bright="20000" contrast="-40000"/>
                    </a14:imgEffect>
                  </a14:imgLayer>
                </a14:imgProps>
              </a:ext>
            </a:extLst>
          </a:blip>
          <a:srcRect l="34497" r="44096"/>
          <a:stretch/>
        </p:blipFill>
        <p:spPr>
          <a:xfrm>
            <a:off x="3020029" y="4220134"/>
            <a:ext cx="1004440" cy="1188720"/>
          </a:xfrm>
          <a:prstGeom prst="rect">
            <a:avLst/>
          </a:prstGeom>
        </p:spPr>
      </p:pic>
      <p:pic>
        <p:nvPicPr>
          <p:cNvPr id="27" name="Picture 26">
            <a:extLst>
              <a:ext uri="{FF2B5EF4-FFF2-40B4-BE49-F238E27FC236}">
                <a16:creationId xmlns:a16="http://schemas.microsoft.com/office/drawing/2014/main" id="{F0D99142-6A47-4436-B3FD-172B40EC15A3}"/>
              </a:ext>
            </a:extLst>
          </p:cNvPr>
          <p:cNvPicPr>
            <a:picLocks noChangeAspect="1"/>
          </p:cNvPicPr>
          <p:nvPr/>
        </p:nvPicPr>
        <p:blipFill rotWithShape="1">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brightnessContrast bright="20000" contrast="-40000"/>
                    </a14:imgEffect>
                  </a14:imgLayer>
                </a14:imgProps>
              </a:ext>
            </a:extLst>
          </a:blip>
          <a:srcRect l="70584"/>
          <a:stretch/>
        </p:blipFill>
        <p:spPr>
          <a:xfrm>
            <a:off x="4224745" y="4129058"/>
            <a:ext cx="1485957" cy="1279795"/>
          </a:xfrm>
          <a:prstGeom prst="rect">
            <a:avLst/>
          </a:prstGeom>
        </p:spPr>
      </p:pic>
      <p:grpSp>
        <p:nvGrpSpPr>
          <p:cNvPr id="28" name="组合 36">
            <a:extLst>
              <a:ext uri="{FF2B5EF4-FFF2-40B4-BE49-F238E27FC236}">
                <a16:creationId xmlns:a16="http://schemas.microsoft.com/office/drawing/2014/main" id="{BC1BE87D-6A73-48B4-948D-4EDB5C894A49}"/>
              </a:ext>
            </a:extLst>
          </p:cNvPr>
          <p:cNvGrpSpPr/>
          <p:nvPr/>
        </p:nvGrpSpPr>
        <p:grpSpPr>
          <a:xfrm>
            <a:off x="2026157" y="1772080"/>
            <a:ext cx="615949" cy="319313"/>
            <a:chOff x="11137900" y="860547"/>
            <a:chExt cx="1054100" cy="319313"/>
          </a:xfrm>
          <a:solidFill>
            <a:srgbClr val="FFC230"/>
          </a:solidFill>
        </p:grpSpPr>
        <p:sp>
          <p:nvSpPr>
            <p:cNvPr id="29" name="矩形 37">
              <a:extLst>
                <a:ext uri="{FF2B5EF4-FFF2-40B4-BE49-F238E27FC236}">
                  <a16:creationId xmlns:a16="http://schemas.microsoft.com/office/drawing/2014/main" id="{0140A27B-A4A7-43D6-8F5B-EB512AD6979B}"/>
                </a:ext>
              </a:extLst>
            </p:cNvPr>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30" name="矩形 38">
              <a:extLst>
                <a:ext uri="{FF2B5EF4-FFF2-40B4-BE49-F238E27FC236}">
                  <a16:creationId xmlns:a16="http://schemas.microsoft.com/office/drawing/2014/main" id="{9BA48DAC-6544-4E43-B9FA-76A7FF1A998B}"/>
                </a:ext>
              </a:extLst>
            </p:cNvPr>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grpSp>
        <p:nvGrpSpPr>
          <p:cNvPr id="31" name="组合 36">
            <a:extLst>
              <a:ext uri="{FF2B5EF4-FFF2-40B4-BE49-F238E27FC236}">
                <a16:creationId xmlns:a16="http://schemas.microsoft.com/office/drawing/2014/main" id="{F7704BDE-38BF-4F1A-83E3-DCFD9D4CD342}"/>
              </a:ext>
            </a:extLst>
          </p:cNvPr>
          <p:cNvGrpSpPr/>
          <p:nvPr/>
        </p:nvGrpSpPr>
        <p:grpSpPr>
          <a:xfrm>
            <a:off x="8444260" y="1772080"/>
            <a:ext cx="615949" cy="319313"/>
            <a:chOff x="11137900" y="860547"/>
            <a:chExt cx="1054100" cy="319313"/>
          </a:xfrm>
          <a:solidFill>
            <a:srgbClr val="FFC230"/>
          </a:solidFill>
        </p:grpSpPr>
        <p:sp>
          <p:nvSpPr>
            <p:cNvPr id="32" name="矩形 37">
              <a:extLst>
                <a:ext uri="{FF2B5EF4-FFF2-40B4-BE49-F238E27FC236}">
                  <a16:creationId xmlns:a16="http://schemas.microsoft.com/office/drawing/2014/main" id="{BE8F0419-EC00-44D6-947B-A6D29358BBFA}"/>
                </a:ext>
              </a:extLst>
            </p:cNvPr>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33" name="矩形 38">
              <a:extLst>
                <a:ext uri="{FF2B5EF4-FFF2-40B4-BE49-F238E27FC236}">
                  <a16:creationId xmlns:a16="http://schemas.microsoft.com/office/drawing/2014/main" id="{CB4CDC3D-BD2B-44A4-AD48-9BDA497FA50A}"/>
                </a:ext>
              </a:extLst>
            </p:cNvPr>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sp>
        <p:nvSpPr>
          <p:cNvPr id="35" name="Rectangle 34">
            <a:extLst>
              <a:ext uri="{FF2B5EF4-FFF2-40B4-BE49-F238E27FC236}">
                <a16:creationId xmlns:a16="http://schemas.microsoft.com/office/drawing/2014/main" id="{633B38B2-2FAF-40CF-9531-77DF34D771B0}"/>
              </a:ext>
            </a:extLst>
          </p:cNvPr>
          <p:cNvSpPr/>
          <p:nvPr/>
        </p:nvSpPr>
        <p:spPr>
          <a:xfrm>
            <a:off x="0" y="-4079"/>
            <a:ext cx="12192000" cy="805537"/>
          </a:xfrm>
          <a:prstGeom prst="rect">
            <a:avLst/>
          </a:prstGeom>
          <a:solidFill>
            <a:schemeClr val="tx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ntent Placeholder 7">
            <a:extLst>
              <a:ext uri="{FF2B5EF4-FFF2-40B4-BE49-F238E27FC236}">
                <a16:creationId xmlns:a16="http://schemas.microsoft.com/office/drawing/2014/main" id="{78635AB0-DFF3-450C-ABD4-7BD7514478E8}"/>
              </a:ext>
            </a:extLst>
          </p:cNvPr>
          <p:cNvSpPr txBox="1">
            <a:spLocks/>
          </p:cNvSpPr>
          <p:nvPr/>
        </p:nvSpPr>
        <p:spPr>
          <a:xfrm>
            <a:off x="3418115" y="-40254"/>
            <a:ext cx="5218511" cy="75469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3200" dirty="0">
                <a:solidFill>
                  <a:schemeClr val="bg1"/>
                </a:solidFill>
              </a:rPr>
              <a:t>Existing Solutions</a:t>
            </a:r>
          </a:p>
        </p:txBody>
      </p:sp>
    </p:spTree>
    <p:extLst>
      <p:ext uri="{BB962C8B-B14F-4D97-AF65-F5344CB8AC3E}">
        <p14:creationId xmlns:p14="http://schemas.microsoft.com/office/powerpoint/2010/main" val="322950864"/>
      </p:ext>
    </p:extLst>
  </p:cSld>
  <p:clrMapOvr>
    <a:masterClrMapping/>
  </p:clrMapOvr>
  <mc:AlternateContent xmlns:mc="http://schemas.openxmlformats.org/markup-compatibility/2006" xmlns:p14="http://schemas.microsoft.com/office/powerpoint/2010/main">
    <mc:Choice Requires="p14">
      <p:transition p14:dur="0">
        <p:sndAc>
          <p:stSnd>
            <p:snd r:embed="rId3" name="click.wav"/>
          </p:stSnd>
        </p:sndAc>
      </p:transition>
    </mc:Choice>
    <mc:Fallback xmlns="">
      <p:transition>
        <p:sndAc>
          <p:stSnd>
            <p:snd r:embed="rId9" name="click.wav"/>
          </p:stSnd>
        </p:sndAc>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5">
            <a:extLst>
              <a:ext uri="{FF2B5EF4-FFF2-40B4-BE49-F238E27FC236}">
                <a16:creationId xmlns:a16="http://schemas.microsoft.com/office/drawing/2014/main" id="{F343761C-4C49-4BD1-A6EC-465FCAB401DF}"/>
              </a:ext>
            </a:extLst>
          </p:cNvPr>
          <p:cNvSpPr/>
          <p:nvPr/>
        </p:nvSpPr>
        <p:spPr>
          <a:xfrm>
            <a:off x="660414" y="-252767"/>
            <a:ext cx="1055462" cy="1829895"/>
          </a:xfrm>
          <a:prstGeom prst="rect">
            <a:avLst/>
          </a:prstGeom>
          <a:solidFill>
            <a:srgbClr val="FFC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TextBox 5"/>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altLang="zh-CN"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11</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Freeform 6"/>
          <p:cNvSpPr/>
          <p:nvPr/>
        </p:nvSpPr>
        <p:spPr>
          <a:xfrm>
            <a:off x="5487879" y="3049076"/>
            <a:ext cx="1670994" cy="1062166"/>
          </a:xfrm>
          <a:custGeom>
            <a:avLst/>
            <a:gdLst>
              <a:gd name="connsiteX0" fmla="*/ 1680519 w 1680519"/>
              <a:gd name="connsiteY0" fmla="*/ 1081216 h 1081216"/>
              <a:gd name="connsiteX1" fmla="*/ 0 w 1680519"/>
              <a:gd name="connsiteY1" fmla="*/ 376881 h 1081216"/>
              <a:gd name="connsiteX2" fmla="*/ 222422 w 1680519"/>
              <a:gd name="connsiteY2" fmla="*/ 0 h 1081216"/>
              <a:gd name="connsiteX3" fmla="*/ 1383957 w 1680519"/>
              <a:gd name="connsiteY3" fmla="*/ 574589 h 1081216"/>
              <a:gd name="connsiteX4" fmla="*/ 1680519 w 1680519"/>
              <a:gd name="connsiteY4" fmla="*/ 1081216 h 1081216"/>
              <a:gd name="connsiteX0" fmla="*/ 1680519 w 1680519"/>
              <a:gd name="connsiteY0" fmla="*/ 1043116 h 1043116"/>
              <a:gd name="connsiteX1" fmla="*/ 0 w 1680519"/>
              <a:gd name="connsiteY1" fmla="*/ 338781 h 1043116"/>
              <a:gd name="connsiteX2" fmla="*/ 298622 w 1680519"/>
              <a:gd name="connsiteY2" fmla="*/ 0 h 1043116"/>
              <a:gd name="connsiteX3" fmla="*/ 1383957 w 1680519"/>
              <a:gd name="connsiteY3" fmla="*/ 536489 h 1043116"/>
              <a:gd name="connsiteX4" fmla="*/ 1680519 w 1680519"/>
              <a:gd name="connsiteY4" fmla="*/ 1043116 h 1043116"/>
              <a:gd name="connsiteX0" fmla="*/ 1680519 w 1680519"/>
              <a:gd name="connsiteY0" fmla="*/ 1043116 h 1043116"/>
              <a:gd name="connsiteX1" fmla="*/ 0 w 1680519"/>
              <a:gd name="connsiteY1" fmla="*/ 338781 h 1043116"/>
              <a:gd name="connsiteX2" fmla="*/ 298622 w 1680519"/>
              <a:gd name="connsiteY2" fmla="*/ 0 h 1043116"/>
              <a:gd name="connsiteX3" fmla="*/ 1383957 w 1680519"/>
              <a:gd name="connsiteY3" fmla="*/ 536489 h 1043116"/>
              <a:gd name="connsiteX4" fmla="*/ 1680519 w 1680519"/>
              <a:gd name="connsiteY4" fmla="*/ 1043116 h 1043116"/>
              <a:gd name="connsiteX0" fmla="*/ 1680519 w 1680519"/>
              <a:gd name="connsiteY0" fmla="*/ 1055816 h 1055816"/>
              <a:gd name="connsiteX1" fmla="*/ 0 w 1680519"/>
              <a:gd name="connsiteY1" fmla="*/ 351481 h 1055816"/>
              <a:gd name="connsiteX2" fmla="*/ 279572 w 1680519"/>
              <a:gd name="connsiteY2" fmla="*/ 0 h 1055816"/>
              <a:gd name="connsiteX3" fmla="*/ 1383957 w 1680519"/>
              <a:gd name="connsiteY3" fmla="*/ 549189 h 1055816"/>
              <a:gd name="connsiteX4" fmla="*/ 1680519 w 1680519"/>
              <a:gd name="connsiteY4" fmla="*/ 1055816 h 1055816"/>
              <a:gd name="connsiteX0" fmla="*/ 1680519 w 1680519"/>
              <a:gd name="connsiteY0" fmla="*/ 1055816 h 1055816"/>
              <a:gd name="connsiteX1" fmla="*/ 0 w 1680519"/>
              <a:gd name="connsiteY1" fmla="*/ 351481 h 1055816"/>
              <a:gd name="connsiteX2" fmla="*/ 279572 w 1680519"/>
              <a:gd name="connsiteY2" fmla="*/ 0 h 1055816"/>
              <a:gd name="connsiteX3" fmla="*/ 1383957 w 1680519"/>
              <a:gd name="connsiteY3" fmla="*/ 549189 h 1055816"/>
              <a:gd name="connsiteX4" fmla="*/ 1680519 w 1680519"/>
              <a:gd name="connsiteY4" fmla="*/ 1055816 h 1055816"/>
              <a:gd name="connsiteX0" fmla="*/ 1690044 w 1690044"/>
              <a:gd name="connsiteY0" fmla="*/ 1055816 h 1055816"/>
              <a:gd name="connsiteX1" fmla="*/ 0 w 1690044"/>
              <a:gd name="connsiteY1" fmla="*/ 351481 h 1055816"/>
              <a:gd name="connsiteX2" fmla="*/ 289097 w 1690044"/>
              <a:gd name="connsiteY2" fmla="*/ 0 h 1055816"/>
              <a:gd name="connsiteX3" fmla="*/ 1393482 w 1690044"/>
              <a:gd name="connsiteY3" fmla="*/ 549189 h 1055816"/>
              <a:gd name="connsiteX4" fmla="*/ 1690044 w 1690044"/>
              <a:gd name="connsiteY4" fmla="*/ 1055816 h 1055816"/>
              <a:gd name="connsiteX0" fmla="*/ 1690044 w 1690044"/>
              <a:gd name="connsiteY0" fmla="*/ 1055816 h 1055816"/>
              <a:gd name="connsiteX1" fmla="*/ 0 w 1690044"/>
              <a:gd name="connsiteY1" fmla="*/ 351481 h 1055816"/>
              <a:gd name="connsiteX2" fmla="*/ 289097 w 1690044"/>
              <a:gd name="connsiteY2" fmla="*/ 0 h 1055816"/>
              <a:gd name="connsiteX3" fmla="*/ 1393482 w 1690044"/>
              <a:gd name="connsiteY3" fmla="*/ 549189 h 1055816"/>
              <a:gd name="connsiteX4" fmla="*/ 1690044 w 1690044"/>
              <a:gd name="connsiteY4" fmla="*/ 1055816 h 1055816"/>
              <a:gd name="connsiteX0" fmla="*/ 1670994 w 1670994"/>
              <a:gd name="connsiteY0" fmla="*/ 1062166 h 1062166"/>
              <a:gd name="connsiteX1" fmla="*/ 0 w 1670994"/>
              <a:gd name="connsiteY1" fmla="*/ 351481 h 1062166"/>
              <a:gd name="connsiteX2" fmla="*/ 289097 w 1670994"/>
              <a:gd name="connsiteY2" fmla="*/ 0 h 1062166"/>
              <a:gd name="connsiteX3" fmla="*/ 1393482 w 1670994"/>
              <a:gd name="connsiteY3" fmla="*/ 549189 h 1062166"/>
              <a:gd name="connsiteX4" fmla="*/ 1670994 w 1670994"/>
              <a:gd name="connsiteY4" fmla="*/ 1062166 h 1062166"/>
              <a:gd name="connsiteX0" fmla="*/ 1670994 w 1670994"/>
              <a:gd name="connsiteY0" fmla="*/ 1062166 h 1062166"/>
              <a:gd name="connsiteX1" fmla="*/ 0 w 1670994"/>
              <a:gd name="connsiteY1" fmla="*/ 351481 h 1062166"/>
              <a:gd name="connsiteX2" fmla="*/ 289097 w 1670994"/>
              <a:gd name="connsiteY2" fmla="*/ 0 h 1062166"/>
              <a:gd name="connsiteX3" fmla="*/ 1393482 w 1670994"/>
              <a:gd name="connsiteY3" fmla="*/ 549189 h 1062166"/>
              <a:gd name="connsiteX4" fmla="*/ 1670994 w 1670994"/>
              <a:gd name="connsiteY4" fmla="*/ 1062166 h 1062166"/>
              <a:gd name="connsiteX0" fmla="*/ 1670994 w 1670994"/>
              <a:gd name="connsiteY0" fmla="*/ 1062166 h 1062166"/>
              <a:gd name="connsiteX1" fmla="*/ 0 w 1670994"/>
              <a:gd name="connsiteY1" fmla="*/ 351481 h 1062166"/>
              <a:gd name="connsiteX2" fmla="*/ 289097 w 1670994"/>
              <a:gd name="connsiteY2" fmla="*/ 0 h 1062166"/>
              <a:gd name="connsiteX3" fmla="*/ 1399832 w 1670994"/>
              <a:gd name="connsiteY3" fmla="*/ 552364 h 1062166"/>
              <a:gd name="connsiteX4" fmla="*/ 1670994 w 1670994"/>
              <a:gd name="connsiteY4" fmla="*/ 1062166 h 10621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994" h="1062166">
                <a:moveTo>
                  <a:pt x="1670994" y="1062166"/>
                </a:moveTo>
                <a:lnTo>
                  <a:pt x="0" y="351481"/>
                </a:lnTo>
                <a:cubicBezTo>
                  <a:pt x="143991" y="254429"/>
                  <a:pt x="227656" y="157377"/>
                  <a:pt x="289097" y="0"/>
                </a:cubicBezTo>
                <a:lnTo>
                  <a:pt x="1399832" y="552364"/>
                </a:lnTo>
                <a:cubicBezTo>
                  <a:pt x="1498686" y="721240"/>
                  <a:pt x="1489590" y="899640"/>
                  <a:pt x="1670994" y="1062166"/>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5488307" y="2296687"/>
            <a:ext cx="1286823" cy="1109330"/>
          </a:xfrm>
          <a:custGeom>
            <a:avLst/>
            <a:gdLst>
              <a:gd name="connsiteX0" fmla="*/ 643411 w 1286823"/>
              <a:gd name="connsiteY0" fmla="*/ 0 h 1109330"/>
              <a:gd name="connsiteX1" fmla="*/ 1286823 w 1286823"/>
              <a:gd name="connsiteY1" fmla="*/ 1109330 h 1109330"/>
              <a:gd name="connsiteX2" fmla="*/ 0 w 1286823"/>
              <a:gd name="connsiteY2" fmla="*/ 1109330 h 1109330"/>
              <a:gd name="connsiteX3" fmla="*/ 643411 w 1286823"/>
              <a:gd name="connsiteY3" fmla="*/ 0 h 1109330"/>
              <a:gd name="connsiteX0" fmla="*/ 643411 w 1286823"/>
              <a:gd name="connsiteY0" fmla="*/ 0 h 1109330"/>
              <a:gd name="connsiteX1" fmla="*/ 1286823 w 1286823"/>
              <a:gd name="connsiteY1" fmla="*/ 1109330 h 1109330"/>
              <a:gd name="connsiteX2" fmla="*/ 0 w 1286823"/>
              <a:gd name="connsiteY2" fmla="*/ 1109330 h 1109330"/>
              <a:gd name="connsiteX3" fmla="*/ 643411 w 1286823"/>
              <a:gd name="connsiteY3" fmla="*/ 0 h 1109330"/>
              <a:gd name="connsiteX0" fmla="*/ 643411 w 1286823"/>
              <a:gd name="connsiteY0" fmla="*/ 0 h 1109330"/>
              <a:gd name="connsiteX1" fmla="*/ 1286823 w 1286823"/>
              <a:gd name="connsiteY1" fmla="*/ 1109330 h 1109330"/>
              <a:gd name="connsiteX2" fmla="*/ 0 w 1286823"/>
              <a:gd name="connsiteY2" fmla="*/ 1109330 h 1109330"/>
              <a:gd name="connsiteX3" fmla="*/ 643411 w 1286823"/>
              <a:gd name="connsiteY3" fmla="*/ 0 h 1109330"/>
            </a:gdLst>
            <a:ahLst/>
            <a:cxnLst>
              <a:cxn ang="0">
                <a:pos x="connsiteX0" y="connsiteY0"/>
              </a:cxn>
              <a:cxn ang="0">
                <a:pos x="connsiteX1" y="connsiteY1"/>
              </a:cxn>
              <a:cxn ang="0">
                <a:pos x="connsiteX2" y="connsiteY2"/>
              </a:cxn>
              <a:cxn ang="0">
                <a:pos x="connsiteX3" y="connsiteY3"/>
              </a:cxn>
            </a:cxnLst>
            <a:rect l="l" t="t" r="r" b="b"/>
            <a:pathLst>
              <a:path w="1286823" h="1109330">
                <a:moveTo>
                  <a:pt x="643411" y="0"/>
                </a:moveTo>
                <a:cubicBezTo>
                  <a:pt x="857882" y="369777"/>
                  <a:pt x="966026" y="813981"/>
                  <a:pt x="1286823" y="1109330"/>
                </a:cubicBezTo>
                <a:lnTo>
                  <a:pt x="0" y="1109330"/>
                </a:lnTo>
                <a:cubicBezTo>
                  <a:pt x="320796" y="867144"/>
                  <a:pt x="428941" y="369777"/>
                  <a:pt x="643411" y="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5083453" y="3598265"/>
            <a:ext cx="2508422" cy="1229498"/>
          </a:xfrm>
          <a:custGeom>
            <a:avLst/>
            <a:gdLst>
              <a:gd name="connsiteX0" fmla="*/ 2508422 w 2508422"/>
              <a:gd name="connsiteY0" fmla="*/ 1229498 h 1229498"/>
              <a:gd name="connsiteX1" fmla="*/ 0 w 2508422"/>
              <a:gd name="connsiteY1" fmla="*/ 512806 h 1229498"/>
              <a:gd name="connsiteX2" fmla="*/ 296562 w 2508422"/>
              <a:gd name="connsiteY2" fmla="*/ 0 h 1229498"/>
              <a:gd name="connsiteX3" fmla="*/ 2211860 w 2508422"/>
              <a:gd name="connsiteY3" fmla="*/ 710514 h 1229498"/>
              <a:gd name="connsiteX4" fmla="*/ 2508422 w 2508422"/>
              <a:gd name="connsiteY4" fmla="*/ 1229498 h 1229498"/>
              <a:gd name="connsiteX0" fmla="*/ 2508422 w 2508422"/>
              <a:gd name="connsiteY0" fmla="*/ 1229498 h 1229498"/>
              <a:gd name="connsiteX1" fmla="*/ 0 w 2508422"/>
              <a:gd name="connsiteY1" fmla="*/ 512806 h 1229498"/>
              <a:gd name="connsiteX2" fmla="*/ 296562 w 2508422"/>
              <a:gd name="connsiteY2" fmla="*/ 0 h 1229498"/>
              <a:gd name="connsiteX3" fmla="*/ 2211860 w 2508422"/>
              <a:gd name="connsiteY3" fmla="*/ 710514 h 1229498"/>
              <a:gd name="connsiteX4" fmla="*/ 2508422 w 2508422"/>
              <a:gd name="connsiteY4" fmla="*/ 1229498 h 1229498"/>
              <a:gd name="connsiteX0" fmla="*/ 2508422 w 2508422"/>
              <a:gd name="connsiteY0" fmla="*/ 1229498 h 1229498"/>
              <a:gd name="connsiteX1" fmla="*/ 0 w 2508422"/>
              <a:gd name="connsiteY1" fmla="*/ 512806 h 1229498"/>
              <a:gd name="connsiteX2" fmla="*/ 296562 w 2508422"/>
              <a:gd name="connsiteY2" fmla="*/ 0 h 1229498"/>
              <a:gd name="connsiteX3" fmla="*/ 2211860 w 2508422"/>
              <a:gd name="connsiteY3" fmla="*/ 710514 h 1229498"/>
              <a:gd name="connsiteX4" fmla="*/ 2508422 w 2508422"/>
              <a:gd name="connsiteY4" fmla="*/ 1229498 h 1229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422" h="1229498">
                <a:moveTo>
                  <a:pt x="2508422" y="1229498"/>
                </a:moveTo>
                <a:lnTo>
                  <a:pt x="0" y="512806"/>
                </a:lnTo>
                <a:cubicBezTo>
                  <a:pt x="232204" y="392671"/>
                  <a:pt x="197708" y="170935"/>
                  <a:pt x="296562" y="0"/>
                </a:cubicBezTo>
                <a:lnTo>
                  <a:pt x="2211860" y="710514"/>
                </a:lnTo>
                <a:cubicBezTo>
                  <a:pt x="2310714" y="883509"/>
                  <a:pt x="2333368" y="1100953"/>
                  <a:pt x="2508422" y="1229498"/>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5075639" y="3592087"/>
            <a:ext cx="2112158" cy="525426"/>
          </a:xfrm>
          <a:custGeom>
            <a:avLst/>
            <a:gdLst>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 name="connsiteX0" fmla="*/ 304747 w 2112158"/>
              <a:gd name="connsiteY0" fmla="*/ 0 h 525426"/>
              <a:gd name="connsiteX1" fmla="*/ 1807411 w 2112158"/>
              <a:gd name="connsiteY1" fmla="*/ 0 h 525426"/>
              <a:gd name="connsiteX2" fmla="*/ 2112158 w 2112158"/>
              <a:gd name="connsiteY2" fmla="*/ 525426 h 525426"/>
              <a:gd name="connsiteX3" fmla="*/ 0 w 2112158"/>
              <a:gd name="connsiteY3" fmla="*/ 525426 h 525426"/>
              <a:gd name="connsiteX4" fmla="*/ 304747 w 2112158"/>
              <a:gd name="connsiteY4" fmla="*/ 0 h 525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12158" h="525426">
                <a:moveTo>
                  <a:pt x="304747" y="0"/>
                </a:moveTo>
                <a:cubicBezTo>
                  <a:pt x="816268" y="85060"/>
                  <a:pt x="1306523" y="0"/>
                  <a:pt x="1807411" y="0"/>
                </a:cubicBezTo>
                <a:cubicBezTo>
                  <a:pt x="1908993" y="175142"/>
                  <a:pt x="1914883" y="392814"/>
                  <a:pt x="2112158" y="525426"/>
                </a:cubicBezTo>
                <a:lnTo>
                  <a:pt x="0" y="525426"/>
                </a:lnTo>
                <a:cubicBezTo>
                  <a:pt x="239805" y="382181"/>
                  <a:pt x="203165" y="175142"/>
                  <a:pt x="304747"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10"/>
          <p:cNvSpPr/>
          <p:nvPr/>
        </p:nvSpPr>
        <p:spPr>
          <a:xfrm>
            <a:off x="4657145" y="4308779"/>
            <a:ext cx="3558746" cy="1594022"/>
          </a:xfrm>
          <a:custGeom>
            <a:avLst/>
            <a:gdLst>
              <a:gd name="connsiteX0" fmla="*/ 3558746 w 3558746"/>
              <a:gd name="connsiteY0" fmla="*/ 1594022 h 1594022"/>
              <a:gd name="connsiteX1" fmla="*/ 0 w 3558746"/>
              <a:gd name="connsiteY1" fmla="*/ 525162 h 1594022"/>
              <a:gd name="connsiteX2" fmla="*/ 308919 w 3558746"/>
              <a:gd name="connsiteY2" fmla="*/ 0 h 1594022"/>
              <a:gd name="connsiteX3" fmla="*/ 3052119 w 3558746"/>
              <a:gd name="connsiteY3" fmla="*/ 716692 h 1594022"/>
              <a:gd name="connsiteX4" fmla="*/ 3558746 w 3558746"/>
              <a:gd name="connsiteY4" fmla="*/ 1594022 h 1594022"/>
              <a:gd name="connsiteX0" fmla="*/ 3558746 w 3558746"/>
              <a:gd name="connsiteY0" fmla="*/ 1594022 h 1594022"/>
              <a:gd name="connsiteX1" fmla="*/ 0 w 3558746"/>
              <a:gd name="connsiteY1" fmla="*/ 525162 h 1594022"/>
              <a:gd name="connsiteX2" fmla="*/ 308919 w 3558746"/>
              <a:gd name="connsiteY2" fmla="*/ 0 h 1594022"/>
              <a:gd name="connsiteX3" fmla="*/ 3052119 w 3558746"/>
              <a:gd name="connsiteY3" fmla="*/ 716692 h 1594022"/>
              <a:gd name="connsiteX4" fmla="*/ 3558746 w 3558746"/>
              <a:gd name="connsiteY4" fmla="*/ 1594022 h 1594022"/>
              <a:gd name="connsiteX0" fmla="*/ 3558746 w 3558746"/>
              <a:gd name="connsiteY0" fmla="*/ 1594022 h 1594022"/>
              <a:gd name="connsiteX1" fmla="*/ 0 w 3558746"/>
              <a:gd name="connsiteY1" fmla="*/ 525162 h 1594022"/>
              <a:gd name="connsiteX2" fmla="*/ 308919 w 3558746"/>
              <a:gd name="connsiteY2" fmla="*/ 0 h 1594022"/>
              <a:gd name="connsiteX3" fmla="*/ 3052119 w 3558746"/>
              <a:gd name="connsiteY3" fmla="*/ 716692 h 1594022"/>
              <a:gd name="connsiteX4" fmla="*/ 3558746 w 3558746"/>
              <a:gd name="connsiteY4" fmla="*/ 1594022 h 1594022"/>
              <a:gd name="connsiteX0" fmla="*/ 3558746 w 3558746"/>
              <a:gd name="connsiteY0" fmla="*/ 1594022 h 1594022"/>
              <a:gd name="connsiteX1" fmla="*/ 0 w 3558746"/>
              <a:gd name="connsiteY1" fmla="*/ 525162 h 1594022"/>
              <a:gd name="connsiteX2" fmla="*/ 308919 w 3558746"/>
              <a:gd name="connsiteY2" fmla="*/ 0 h 1594022"/>
              <a:gd name="connsiteX3" fmla="*/ 3052119 w 3558746"/>
              <a:gd name="connsiteY3" fmla="*/ 716692 h 1594022"/>
              <a:gd name="connsiteX4" fmla="*/ 3558746 w 3558746"/>
              <a:gd name="connsiteY4" fmla="*/ 1594022 h 1594022"/>
              <a:gd name="connsiteX0" fmla="*/ 3558746 w 3558746"/>
              <a:gd name="connsiteY0" fmla="*/ 1594022 h 1594022"/>
              <a:gd name="connsiteX1" fmla="*/ 0 w 3558746"/>
              <a:gd name="connsiteY1" fmla="*/ 525162 h 1594022"/>
              <a:gd name="connsiteX2" fmla="*/ 327969 w 3558746"/>
              <a:gd name="connsiteY2" fmla="*/ 0 h 1594022"/>
              <a:gd name="connsiteX3" fmla="*/ 3052119 w 3558746"/>
              <a:gd name="connsiteY3" fmla="*/ 716692 h 1594022"/>
              <a:gd name="connsiteX4" fmla="*/ 3558746 w 3558746"/>
              <a:gd name="connsiteY4" fmla="*/ 1594022 h 15940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746" h="1594022">
                <a:moveTo>
                  <a:pt x="3558746" y="1594022"/>
                </a:moveTo>
                <a:lnTo>
                  <a:pt x="0" y="525162"/>
                </a:lnTo>
                <a:cubicBezTo>
                  <a:pt x="128373" y="350108"/>
                  <a:pt x="301196" y="219504"/>
                  <a:pt x="327969" y="0"/>
                </a:cubicBezTo>
                <a:lnTo>
                  <a:pt x="3052119" y="716692"/>
                </a:lnTo>
                <a:lnTo>
                  <a:pt x="3558746" y="1594022"/>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p:cNvSpPr/>
          <p:nvPr/>
        </p:nvSpPr>
        <p:spPr>
          <a:xfrm>
            <a:off x="4659888" y="4273529"/>
            <a:ext cx="2943661" cy="560797"/>
          </a:xfrm>
          <a:custGeom>
            <a:avLst/>
            <a:gdLst>
              <a:gd name="connsiteX0" fmla="*/ 307831 w 2943661"/>
              <a:gd name="connsiteY0" fmla="*/ 0 h 530743"/>
              <a:gd name="connsiteX1" fmla="*/ 2635830 w 2943661"/>
              <a:gd name="connsiteY1" fmla="*/ 0 h 530743"/>
              <a:gd name="connsiteX2" fmla="*/ 2943661 w 2943661"/>
              <a:gd name="connsiteY2" fmla="*/ 530743 h 530743"/>
              <a:gd name="connsiteX3" fmla="*/ 0 w 2943661"/>
              <a:gd name="connsiteY3" fmla="*/ 530743 h 530743"/>
              <a:gd name="connsiteX4" fmla="*/ 307831 w 2943661"/>
              <a:gd name="connsiteY4" fmla="*/ 0 h 530743"/>
              <a:gd name="connsiteX0" fmla="*/ 307831 w 2943661"/>
              <a:gd name="connsiteY0" fmla="*/ 0 h 530743"/>
              <a:gd name="connsiteX1" fmla="*/ 2635830 w 2943661"/>
              <a:gd name="connsiteY1" fmla="*/ 0 h 530743"/>
              <a:gd name="connsiteX2" fmla="*/ 2943661 w 2943661"/>
              <a:gd name="connsiteY2" fmla="*/ 530743 h 530743"/>
              <a:gd name="connsiteX3" fmla="*/ 0 w 2943661"/>
              <a:gd name="connsiteY3" fmla="*/ 530743 h 530743"/>
              <a:gd name="connsiteX4" fmla="*/ 307831 w 2943661"/>
              <a:gd name="connsiteY4" fmla="*/ 0 h 530743"/>
              <a:gd name="connsiteX0" fmla="*/ 307831 w 2943661"/>
              <a:gd name="connsiteY0" fmla="*/ 0 h 530743"/>
              <a:gd name="connsiteX1" fmla="*/ 2635830 w 2943661"/>
              <a:gd name="connsiteY1" fmla="*/ 0 h 530743"/>
              <a:gd name="connsiteX2" fmla="*/ 2943661 w 2943661"/>
              <a:gd name="connsiteY2" fmla="*/ 530743 h 530743"/>
              <a:gd name="connsiteX3" fmla="*/ 0 w 2943661"/>
              <a:gd name="connsiteY3" fmla="*/ 530743 h 530743"/>
              <a:gd name="connsiteX4" fmla="*/ 307831 w 2943661"/>
              <a:gd name="connsiteY4" fmla="*/ 0 h 530743"/>
              <a:gd name="connsiteX0" fmla="*/ 307831 w 2943661"/>
              <a:gd name="connsiteY0" fmla="*/ 42530 h 573273"/>
              <a:gd name="connsiteX1" fmla="*/ 2635830 w 2943661"/>
              <a:gd name="connsiteY1" fmla="*/ 42530 h 573273"/>
              <a:gd name="connsiteX2" fmla="*/ 2943661 w 2943661"/>
              <a:gd name="connsiteY2" fmla="*/ 573273 h 573273"/>
              <a:gd name="connsiteX3" fmla="*/ 0 w 2943661"/>
              <a:gd name="connsiteY3" fmla="*/ 573273 h 573273"/>
              <a:gd name="connsiteX4" fmla="*/ 307831 w 2943661"/>
              <a:gd name="connsiteY4" fmla="*/ 42530 h 573273"/>
              <a:gd name="connsiteX0" fmla="*/ 307831 w 2943661"/>
              <a:gd name="connsiteY0" fmla="*/ 30054 h 560797"/>
              <a:gd name="connsiteX1" fmla="*/ 2635830 w 2943661"/>
              <a:gd name="connsiteY1" fmla="*/ 30054 h 560797"/>
              <a:gd name="connsiteX2" fmla="*/ 2943661 w 2943661"/>
              <a:gd name="connsiteY2" fmla="*/ 560797 h 560797"/>
              <a:gd name="connsiteX3" fmla="*/ 0 w 2943661"/>
              <a:gd name="connsiteY3" fmla="*/ 560797 h 560797"/>
              <a:gd name="connsiteX4" fmla="*/ 307831 w 2943661"/>
              <a:gd name="connsiteY4" fmla="*/ 30054 h 560797"/>
              <a:gd name="connsiteX0" fmla="*/ 307831 w 2943661"/>
              <a:gd name="connsiteY0" fmla="*/ 30054 h 560797"/>
              <a:gd name="connsiteX1" fmla="*/ 2635830 w 2943661"/>
              <a:gd name="connsiteY1" fmla="*/ 30054 h 560797"/>
              <a:gd name="connsiteX2" fmla="*/ 2943661 w 2943661"/>
              <a:gd name="connsiteY2" fmla="*/ 560797 h 560797"/>
              <a:gd name="connsiteX3" fmla="*/ 0 w 2943661"/>
              <a:gd name="connsiteY3" fmla="*/ 560797 h 560797"/>
              <a:gd name="connsiteX4" fmla="*/ 307831 w 2943661"/>
              <a:gd name="connsiteY4" fmla="*/ 30054 h 5607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3661" h="560797">
                <a:moveTo>
                  <a:pt x="307831" y="30054"/>
                </a:moveTo>
                <a:cubicBezTo>
                  <a:pt x="1073198" y="104482"/>
                  <a:pt x="1817300" y="-65639"/>
                  <a:pt x="2635830" y="30054"/>
                </a:cubicBezTo>
                <a:cubicBezTo>
                  <a:pt x="2738440" y="206968"/>
                  <a:pt x="2755991" y="405148"/>
                  <a:pt x="2943661" y="560797"/>
                </a:cubicBezTo>
                <a:cubicBezTo>
                  <a:pt x="1973073" y="475737"/>
                  <a:pt x="981220" y="560797"/>
                  <a:pt x="0" y="560797"/>
                </a:cubicBezTo>
                <a:cubicBezTo>
                  <a:pt x="102610" y="383883"/>
                  <a:pt x="269017" y="228233"/>
                  <a:pt x="307831" y="30054"/>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2"/>
          <p:cNvSpPr/>
          <p:nvPr/>
        </p:nvSpPr>
        <p:spPr>
          <a:xfrm>
            <a:off x="4032408" y="4966568"/>
            <a:ext cx="4198620" cy="949619"/>
          </a:xfrm>
          <a:custGeom>
            <a:avLst/>
            <a:gdLst>
              <a:gd name="connsiteX0" fmla="*/ 519559 w 4198620"/>
              <a:gd name="connsiteY0" fmla="*/ 0 h 895791"/>
              <a:gd name="connsiteX1" fmla="*/ 3679061 w 4198620"/>
              <a:gd name="connsiteY1" fmla="*/ 0 h 895791"/>
              <a:gd name="connsiteX2" fmla="*/ 4198620 w 4198620"/>
              <a:gd name="connsiteY2" fmla="*/ 895791 h 895791"/>
              <a:gd name="connsiteX3" fmla="*/ 0 w 4198620"/>
              <a:gd name="connsiteY3" fmla="*/ 895791 h 895791"/>
              <a:gd name="connsiteX4" fmla="*/ 519559 w 4198620"/>
              <a:gd name="connsiteY4" fmla="*/ 0 h 895791"/>
              <a:gd name="connsiteX0" fmla="*/ 519559 w 4198620"/>
              <a:gd name="connsiteY0" fmla="*/ 0 h 895791"/>
              <a:gd name="connsiteX1" fmla="*/ 3679061 w 4198620"/>
              <a:gd name="connsiteY1" fmla="*/ 0 h 895791"/>
              <a:gd name="connsiteX2" fmla="*/ 4198620 w 4198620"/>
              <a:gd name="connsiteY2" fmla="*/ 895791 h 895791"/>
              <a:gd name="connsiteX3" fmla="*/ 0 w 4198620"/>
              <a:gd name="connsiteY3" fmla="*/ 895791 h 895791"/>
              <a:gd name="connsiteX4" fmla="*/ 519559 w 4198620"/>
              <a:gd name="connsiteY4" fmla="*/ 0 h 895791"/>
              <a:gd name="connsiteX0" fmla="*/ 519559 w 4198620"/>
              <a:gd name="connsiteY0" fmla="*/ 70883 h 966674"/>
              <a:gd name="connsiteX1" fmla="*/ 3679061 w 4198620"/>
              <a:gd name="connsiteY1" fmla="*/ 70883 h 966674"/>
              <a:gd name="connsiteX2" fmla="*/ 4198620 w 4198620"/>
              <a:gd name="connsiteY2" fmla="*/ 966674 h 966674"/>
              <a:gd name="connsiteX3" fmla="*/ 0 w 4198620"/>
              <a:gd name="connsiteY3" fmla="*/ 966674 h 966674"/>
              <a:gd name="connsiteX4" fmla="*/ 519559 w 4198620"/>
              <a:gd name="connsiteY4" fmla="*/ 70883 h 966674"/>
              <a:gd name="connsiteX0" fmla="*/ 519559 w 4198620"/>
              <a:gd name="connsiteY0" fmla="*/ 53828 h 949619"/>
              <a:gd name="connsiteX1" fmla="*/ 3679061 w 4198620"/>
              <a:gd name="connsiteY1" fmla="*/ 53828 h 949619"/>
              <a:gd name="connsiteX2" fmla="*/ 4198620 w 4198620"/>
              <a:gd name="connsiteY2" fmla="*/ 949619 h 949619"/>
              <a:gd name="connsiteX3" fmla="*/ 0 w 4198620"/>
              <a:gd name="connsiteY3" fmla="*/ 949619 h 949619"/>
              <a:gd name="connsiteX4" fmla="*/ 519559 w 4198620"/>
              <a:gd name="connsiteY4" fmla="*/ 53828 h 949619"/>
              <a:gd name="connsiteX0" fmla="*/ 519559 w 4198620"/>
              <a:gd name="connsiteY0" fmla="*/ 53828 h 949619"/>
              <a:gd name="connsiteX1" fmla="*/ 3679061 w 4198620"/>
              <a:gd name="connsiteY1" fmla="*/ 53828 h 949619"/>
              <a:gd name="connsiteX2" fmla="*/ 4198620 w 4198620"/>
              <a:gd name="connsiteY2" fmla="*/ 949619 h 949619"/>
              <a:gd name="connsiteX3" fmla="*/ 0 w 4198620"/>
              <a:gd name="connsiteY3" fmla="*/ 949619 h 949619"/>
              <a:gd name="connsiteX4" fmla="*/ 519559 w 4198620"/>
              <a:gd name="connsiteY4" fmla="*/ 53828 h 94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8620" h="949619">
                <a:moveTo>
                  <a:pt x="519559" y="53828"/>
                </a:moveTo>
                <a:cubicBezTo>
                  <a:pt x="1572726" y="149521"/>
                  <a:pt x="2604629" y="-105660"/>
                  <a:pt x="3679061" y="53828"/>
                </a:cubicBezTo>
                <a:lnTo>
                  <a:pt x="4198620" y="949619"/>
                </a:lnTo>
                <a:cubicBezTo>
                  <a:pt x="2777814" y="747600"/>
                  <a:pt x="1399540" y="949619"/>
                  <a:pt x="0" y="949619"/>
                </a:cubicBezTo>
                <a:cubicBezTo>
                  <a:pt x="258246" y="672287"/>
                  <a:pt x="346373" y="352425"/>
                  <a:pt x="519559" y="53828"/>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5497053" y="5245874"/>
            <a:ext cx="1319592" cy="307777"/>
          </a:xfrm>
          <a:prstGeom prst="rect">
            <a:avLst/>
          </a:prstGeom>
          <a:noFill/>
        </p:spPr>
        <p:txBody>
          <a:bodyPr wrap="none" rtlCol="0">
            <a:spAutoFit/>
          </a:bodyPr>
          <a:lstStyle/>
          <a:p>
            <a:r>
              <a:rPr lang="en-US" sz="1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MARKET CAP</a:t>
            </a:r>
          </a:p>
        </p:txBody>
      </p:sp>
      <p:sp>
        <p:nvSpPr>
          <p:cNvPr id="15" name="TextBox 14"/>
          <p:cNvSpPr txBox="1"/>
          <p:nvPr/>
        </p:nvSpPr>
        <p:spPr>
          <a:xfrm>
            <a:off x="5720996" y="4432219"/>
            <a:ext cx="821443" cy="307777"/>
          </a:xfrm>
          <a:prstGeom prst="rect">
            <a:avLst/>
          </a:prstGeom>
          <a:noFill/>
        </p:spPr>
        <p:txBody>
          <a:bodyPr wrap="none" rtlCol="0">
            <a:spAutoFit/>
          </a:bodyPr>
          <a:lstStyle/>
          <a:p>
            <a:r>
              <a:rPr lang="en-US" sz="1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SAFETY</a:t>
            </a:r>
          </a:p>
        </p:txBody>
      </p:sp>
      <p:sp>
        <p:nvSpPr>
          <p:cNvPr id="16" name="TextBox 15"/>
          <p:cNvSpPr txBox="1"/>
          <p:nvPr/>
        </p:nvSpPr>
        <p:spPr>
          <a:xfrm>
            <a:off x="5465378" y="3716661"/>
            <a:ext cx="1382943" cy="307777"/>
          </a:xfrm>
          <a:prstGeom prst="rect">
            <a:avLst/>
          </a:prstGeom>
          <a:noFill/>
        </p:spPr>
        <p:txBody>
          <a:bodyPr wrap="none" rtlCol="0">
            <a:spAutoFit/>
          </a:bodyPr>
          <a:lstStyle/>
          <a:p>
            <a:r>
              <a:rPr lang="en-US" sz="1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CONVINIENCE</a:t>
            </a:r>
          </a:p>
        </p:txBody>
      </p:sp>
      <p:sp>
        <p:nvSpPr>
          <p:cNvPr id="17" name="TextBox 16"/>
          <p:cNvSpPr txBox="1"/>
          <p:nvPr/>
        </p:nvSpPr>
        <p:spPr>
          <a:xfrm>
            <a:off x="5810155" y="2938856"/>
            <a:ext cx="676788" cy="307777"/>
          </a:xfrm>
          <a:prstGeom prst="rect">
            <a:avLst/>
          </a:prstGeom>
          <a:noFill/>
        </p:spPr>
        <p:txBody>
          <a:bodyPr wrap="none" rtlCol="0">
            <a:spAutoFit/>
          </a:bodyPr>
          <a:lstStyle/>
          <a:p>
            <a:r>
              <a:rPr lang="en-US" sz="1400" b="1" dirty="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PRICE</a:t>
            </a:r>
          </a:p>
        </p:txBody>
      </p:sp>
      <p:sp>
        <p:nvSpPr>
          <p:cNvPr id="18" name="Oval 17"/>
          <p:cNvSpPr/>
          <p:nvPr/>
        </p:nvSpPr>
        <p:spPr>
          <a:xfrm>
            <a:off x="1091651" y="2108954"/>
            <a:ext cx="375468" cy="37546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19" name="TextBox 18"/>
          <p:cNvSpPr txBox="1"/>
          <p:nvPr/>
        </p:nvSpPr>
        <p:spPr>
          <a:xfrm>
            <a:off x="1581657" y="1995495"/>
            <a:ext cx="2572836" cy="1831271"/>
          </a:xfrm>
          <a:prstGeom prst="rect">
            <a:avLst/>
          </a:prstGeom>
          <a:noFill/>
        </p:spPr>
        <p:txBody>
          <a:bodyPr wrap="square" rtlCol="0">
            <a:spAutoFit/>
          </a:bodyPr>
          <a:lstStyle/>
          <a:p>
            <a:r>
              <a:rPr lang="en-US"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Platform for Service Comparison</a:t>
            </a:r>
          </a:p>
          <a:p>
            <a:endParaRPr lang="en-US" sz="600" b="1"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Price Estimation Error Under </a:t>
            </a:r>
            <a:r>
              <a:rPr lang="en-US" sz="1400" b="1"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$3</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Estimated Arrival Time</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Traffic Info &amp; Routes</a:t>
            </a:r>
          </a:p>
          <a:p>
            <a:pPr marL="171450" indent="-171450">
              <a:buFont typeface="Arial" panose="020B0604020202020204" pitchFamily="34" charset="0"/>
              <a:buChar char="•"/>
            </a:pPr>
            <a:endPar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0" name="Oval 19"/>
          <p:cNvSpPr/>
          <p:nvPr/>
        </p:nvSpPr>
        <p:spPr>
          <a:xfrm>
            <a:off x="1090295" y="3733659"/>
            <a:ext cx="375468" cy="375468"/>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1" name="TextBox 20"/>
          <p:cNvSpPr txBox="1"/>
          <p:nvPr/>
        </p:nvSpPr>
        <p:spPr>
          <a:xfrm>
            <a:off x="1563752" y="3685405"/>
            <a:ext cx="2546285" cy="1615827"/>
          </a:xfrm>
          <a:prstGeom prst="rect">
            <a:avLst/>
          </a:prstGeom>
          <a:noFill/>
        </p:spPr>
        <p:txBody>
          <a:bodyPr wrap="square" rtlCol="0">
            <a:spAutoFit/>
          </a:bodyPr>
          <a:lstStyle/>
          <a:p>
            <a:r>
              <a:rPr lang="en-US"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Market Cap from Uber/Lyft</a:t>
            </a:r>
          </a:p>
          <a:p>
            <a:endParaRPr lang="en-US" sz="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400" b="1"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15%</a:t>
            </a: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 Market Cap Gain</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9% Revenue Gain</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$197 million Business Value</a:t>
            </a:r>
          </a:p>
          <a:p>
            <a:pPr marL="171450" indent="-171450">
              <a:buFont typeface="Arial" panose="020B0604020202020204" pitchFamily="34" charset="0"/>
              <a:buChar char="•"/>
            </a:pPr>
            <a:endPar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 name="Oval 21"/>
          <p:cNvSpPr/>
          <p:nvPr/>
        </p:nvSpPr>
        <p:spPr>
          <a:xfrm>
            <a:off x="10897615" y="2108953"/>
            <a:ext cx="375469" cy="37546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3" name="TextBox 22"/>
          <p:cNvSpPr txBox="1"/>
          <p:nvPr/>
        </p:nvSpPr>
        <p:spPr>
          <a:xfrm>
            <a:off x="7999781" y="1995495"/>
            <a:ext cx="2726456" cy="1615827"/>
          </a:xfrm>
          <a:prstGeom prst="rect">
            <a:avLst/>
          </a:prstGeom>
          <a:noFill/>
        </p:spPr>
        <p:txBody>
          <a:bodyPr wrap="square" rtlCol="0">
            <a:spAutoFit/>
          </a:bodyPr>
          <a:lstStyle/>
          <a:p>
            <a:pPr algn="r"/>
            <a:r>
              <a:rPr lang="en-US"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Platform for Demand Prediction</a:t>
            </a:r>
          </a:p>
          <a:p>
            <a:pPr algn="r"/>
            <a:endParaRPr lang="en-US" sz="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a:p>
            <a:pPr marL="171450" indent="-171450" algn="r">
              <a:buFont typeface="Arial" panose="020B0604020202020204" pitchFamily="34" charset="0"/>
              <a:buChar char="•"/>
            </a:pPr>
            <a:r>
              <a:rPr lang="en-US" sz="1400" b="1"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Recommender System </a:t>
            </a: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for Pick-up Locations based on Historical Demand &amp; Destination Distance  </a:t>
            </a:r>
          </a:p>
        </p:txBody>
      </p:sp>
      <p:sp>
        <p:nvSpPr>
          <p:cNvPr id="24" name="Oval 23"/>
          <p:cNvSpPr/>
          <p:nvPr/>
        </p:nvSpPr>
        <p:spPr>
          <a:xfrm>
            <a:off x="10897615" y="3780322"/>
            <a:ext cx="375469" cy="375469"/>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5" name="TextBox 24"/>
          <p:cNvSpPr txBox="1"/>
          <p:nvPr/>
        </p:nvSpPr>
        <p:spPr>
          <a:xfrm>
            <a:off x="8002040" y="3727754"/>
            <a:ext cx="2726455" cy="1123384"/>
          </a:xfrm>
          <a:prstGeom prst="rect">
            <a:avLst/>
          </a:prstGeom>
          <a:noFill/>
        </p:spPr>
        <p:txBody>
          <a:bodyPr wrap="square" rtlCol="0">
            <a:spAutoFit/>
          </a:bodyPr>
          <a:lstStyle/>
          <a:p>
            <a:pPr algn="r"/>
            <a:r>
              <a:rPr lang="en-US"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Route Optimization</a:t>
            </a:r>
          </a:p>
          <a:p>
            <a:pPr algn="r"/>
            <a:endParaRPr lang="en-US" sz="600" b="1"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marL="171450" indent="-171450" algn="r">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Time Optimization</a:t>
            </a:r>
          </a:p>
          <a:p>
            <a:pPr marL="171450" indent="-171450" algn="r">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Live Traffic Monitoring</a:t>
            </a:r>
          </a:p>
          <a:p>
            <a:pPr marL="171450" indent="-171450" algn="r">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Customized Work Setting</a:t>
            </a:r>
          </a:p>
        </p:txBody>
      </p:sp>
      <p:sp>
        <p:nvSpPr>
          <p:cNvPr id="26" name="Oval 25"/>
          <p:cNvSpPr/>
          <p:nvPr/>
        </p:nvSpPr>
        <p:spPr>
          <a:xfrm>
            <a:off x="1090295" y="5211278"/>
            <a:ext cx="375468" cy="37546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7" name="TextBox 26"/>
          <p:cNvSpPr txBox="1"/>
          <p:nvPr/>
        </p:nvSpPr>
        <p:spPr>
          <a:xfrm>
            <a:off x="1537201" y="5154803"/>
            <a:ext cx="2726455" cy="1415772"/>
          </a:xfrm>
          <a:prstGeom prst="rect">
            <a:avLst/>
          </a:prstGeom>
          <a:noFill/>
        </p:spPr>
        <p:txBody>
          <a:bodyPr wrap="square" rtlCol="0">
            <a:spAutoFit/>
          </a:bodyPr>
          <a:lstStyle/>
          <a:p>
            <a:r>
              <a:rPr lang="en-US" b="1"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En</a:t>
            </a:r>
            <a:r>
              <a:rPr lang="en-US"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route Safety/ Tracking</a:t>
            </a:r>
          </a:p>
          <a:p>
            <a:endParaRPr lang="en-US" sz="600" b="1"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Live location track</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Route Approval</a:t>
            </a:r>
          </a:p>
          <a:p>
            <a:pPr marL="171450" indent="-171450">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Complaint/Emergency</a:t>
            </a:r>
            <a:r>
              <a:rPr lang="en-US" sz="16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28" name="Oval 27"/>
          <p:cNvSpPr/>
          <p:nvPr/>
        </p:nvSpPr>
        <p:spPr>
          <a:xfrm>
            <a:off x="10897615" y="5149692"/>
            <a:ext cx="380953" cy="380953"/>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29" name="TextBox 28"/>
          <p:cNvSpPr txBox="1"/>
          <p:nvPr/>
        </p:nvSpPr>
        <p:spPr>
          <a:xfrm>
            <a:off x="7999782" y="5149692"/>
            <a:ext cx="2726455" cy="677108"/>
          </a:xfrm>
          <a:prstGeom prst="rect">
            <a:avLst/>
          </a:prstGeom>
          <a:noFill/>
        </p:spPr>
        <p:txBody>
          <a:bodyPr wrap="square" rtlCol="0">
            <a:spAutoFit/>
          </a:bodyPr>
          <a:lstStyle/>
          <a:p>
            <a:pPr algn="r"/>
            <a:r>
              <a:rPr lang="en-US"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Shuttle Service</a:t>
            </a:r>
          </a:p>
          <a:p>
            <a:pPr algn="r"/>
            <a:endParaRPr lang="en-US" sz="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endParaRPr>
          </a:p>
          <a:p>
            <a:pPr marL="171450" indent="-171450" algn="r">
              <a:buFont typeface="Arial" panose="020B0604020202020204" pitchFamily="34" charset="0"/>
              <a:buChar char="•"/>
            </a:pPr>
            <a:r>
              <a:rPr lang="en-US" sz="14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Inter-Zone Transportation</a:t>
            </a:r>
          </a:p>
        </p:txBody>
      </p:sp>
      <p:sp>
        <p:nvSpPr>
          <p:cNvPr id="30" name="TextBox 29">
            <a:extLst>
              <a:ext uri="{FF2B5EF4-FFF2-40B4-BE49-F238E27FC236}">
                <a16:creationId xmlns:a16="http://schemas.microsoft.com/office/drawing/2014/main" id="{36166E34-82EC-4374-AF87-74A86903AC85}"/>
              </a:ext>
            </a:extLst>
          </p:cNvPr>
          <p:cNvSpPr txBox="1"/>
          <p:nvPr/>
        </p:nvSpPr>
        <p:spPr>
          <a:xfrm>
            <a:off x="1393245" y="671446"/>
            <a:ext cx="4866423" cy="584775"/>
          </a:xfrm>
          <a:prstGeom prst="rect">
            <a:avLst/>
          </a:prstGeom>
          <a:noFill/>
        </p:spPr>
        <p:txBody>
          <a:bodyPr wrap="square" rtlCol="0">
            <a:spAutoFit/>
          </a:bodyPr>
          <a:lstStyle/>
          <a:p>
            <a:pPr algn="ctr"/>
            <a:r>
              <a:rPr lang="en-US" sz="3200" b="1" dirty="0">
                <a:solidFill>
                  <a:schemeClr val="tx1">
                    <a:lumMod val="65000"/>
                    <a:lumOff val="35000"/>
                  </a:schemeClr>
                </a:solidFill>
                <a:latin typeface="GeosansLight" panose="02000603020000020003" pitchFamily="2" charset="0"/>
              </a:rPr>
              <a:t>Deployment &amp; Insights</a:t>
            </a:r>
            <a:endParaRPr lang="id-ID" sz="3200" b="1" dirty="0">
              <a:solidFill>
                <a:schemeClr val="tx1">
                  <a:lumMod val="65000"/>
                  <a:lumOff val="35000"/>
                </a:schemeClr>
              </a:solidFill>
              <a:latin typeface="GeosansLight" panose="02000603020000020003" pitchFamily="2" charset="0"/>
            </a:endParaRPr>
          </a:p>
        </p:txBody>
      </p:sp>
      <p:cxnSp>
        <p:nvCxnSpPr>
          <p:cNvPr id="32" name="直接连接符 25">
            <a:extLst>
              <a:ext uri="{FF2B5EF4-FFF2-40B4-BE49-F238E27FC236}">
                <a16:creationId xmlns:a16="http://schemas.microsoft.com/office/drawing/2014/main" id="{3EB8EB0C-1855-412C-A0A2-4D05764D36C4}"/>
              </a:ext>
            </a:extLst>
          </p:cNvPr>
          <p:cNvCxnSpPr>
            <a:cxnSpLocks/>
          </p:cNvCxnSpPr>
          <p:nvPr/>
        </p:nvCxnSpPr>
        <p:spPr>
          <a:xfrm>
            <a:off x="1889390" y="1227713"/>
            <a:ext cx="387323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8FCE067B-E06A-4AEB-8D3F-7D018E2A147F}"/>
              </a:ext>
            </a:extLst>
          </p:cNvPr>
          <p:cNvSpPr/>
          <p:nvPr/>
        </p:nvSpPr>
        <p:spPr>
          <a:xfrm>
            <a:off x="1803012" y="1241032"/>
            <a:ext cx="2749984" cy="369332"/>
          </a:xfrm>
          <a:prstGeom prst="rect">
            <a:avLst/>
          </a:prstGeom>
        </p:spPr>
        <p:txBody>
          <a:bodyPr wrap="none">
            <a:spAutoFit/>
          </a:bodyPr>
          <a:lstStyle/>
          <a:p>
            <a:r>
              <a:rPr lang="en-US" dirty="0">
                <a:solidFill>
                  <a:schemeClr val="accent1">
                    <a:lumMod val="75000"/>
                  </a:schemeClr>
                </a:solidFill>
                <a:ea typeface="Roboto" panose="02000000000000000000" pitchFamily="2" charset="0"/>
              </a:rPr>
              <a:t>Deployment and next steps</a:t>
            </a:r>
            <a:endParaRPr lang="en-US" dirty="0">
              <a:solidFill>
                <a:schemeClr val="accent1">
                  <a:lumMod val="75000"/>
                </a:schemeClr>
              </a:solidFill>
            </a:endParaRPr>
          </a:p>
        </p:txBody>
      </p:sp>
      <p:grpSp>
        <p:nvGrpSpPr>
          <p:cNvPr id="37" name="组合 9">
            <a:extLst>
              <a:ext uri="{FF2B5EF4-FFF2-40B4-BE49-F238E27FC236}">
                <a16:creationId xmlns:a16="http://schemas.microsoft.com/office/drawing/2014/main" id="{B21D9EE2-465C-4CCB-A318-2DCD47C787D8}"/>
              </a:ext>
            </a:extLst>
          </p:cNvPr>
          <p:cNvGrpSpPr/>
          <p:nvPr/>
        </p:nvGrpSpPr>
        <p:grpSpPr>
          <a:xfrm>
            <a:off x="792240" y="700280"/>
            <a:ext cx="762000" cy="762000"/>
            <a:chOff x="2895600" y="953047"/>
            <a:chExt cx="762000" cy="762000"/>
          </a:xfrm>
        </p:grpSpPr>
        <p:sp>
          <p:nvSpPr>
            <p:cNvPr id="38" name="椭圆 8">
              <a:extLst>
                <a:ext uri="{FF2B5EF4-FFF2-40B4-BE49-F238E27FC236}">
                  <a16:creationId xmlns:a16="http://schemas.microsoft.com/office/drawing/2014/main" id="{820FB74C-57F6-4F4C-8C17-5435B2C363F3}"/>
                </a:ext>
              </a:extLst>
            </p:cNvPr>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7">
              <a:extLst>
                <a:ext uri="{FF2B5EF4-FFF2-40B4-BE49-F238E27FC236}">
                  <a16:creationId xmlns:a16="http://schemas.microsoft.com/office/drawing/2014/main" id="{CFC3064A-7DF3-4ABF-B9A7-C34F6FC71814}"/>
                </a:ext>
              </a:extLst>
            </p:cNvPr>
            <p:cNvSpPr txBox="1"/>
            <p:nvPr/>
          </p:nvSpPr>
          <p:spPr>
            <a:xfrm>
              <a:off x="3048813" y="980104"/>
              <a:ext cx="444352" cy="707886"/>
            </a:xfrm>
            <a:prstGeom prst="rect">
              <a:avLst/>
            </a:prstGeom>
            <a:noFill/>
          </p:spPr>
          <p:txBody>
            <a:bodyPr wrap="none" rtlCol="0">
              <a:spAutoFit/>
            </a:bodyPr>
            <a:lstStyle/>
            <a:p>
              <a:r>
                <a:rPr lang="en-US" altLang="zh-CN" sz="4000" dirty="0">
                  <a:solidFill>
                    <a:srgbClr val="FFC230"/>
                  </a:solidFill>
                </a:rPr>
                <a:t>5</a:t>
              </a:r>
              <a:endParaRPr lang="zh-CN" altLang="en-US" sz="4000" dirty="0">
                <a:solidFill>
                  <a:srgbClr val="FFC230"/>
                </a:solidFill>
              </a:endParaRPr>
            </a:p>
          </p:txBody>
        </p:sp>
      </p:grpSp>
    </p:spTree>
    <p:extLst>
      <p:ext uri="{BB962C8B-B14F-4D97-AF65-F5344CB8AC3E}">
        <p14:creationId xmlns:p14="http://schemas.microsoft.com/office/powerpoint/2010/main" val="26283827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62D6E66-D88A-4F78-860F-9349628FF229}"/>
              </a:ext>
            </a:extLst>
          </p:cNvPr>
          <p:cNvSpPr/>
          <p:nvPr/>
        </p:nvSpPr>
        <p:spPr>
          <a:xfrm>
            <a:off x="-3298" y="0"/>
            <a:ext cx="1853307" cy="6858000"/>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83D58DFF-1AF1-41D7-B03D-B8764FAFD71A}"/>
              </a:ext>
            </a:extLst>
          </p:cNvPr>
          <p:cNvSpPr/>
          <p:nvPr/>
        </p:nvSpPr>
        <p:spPr>
          <a:xfrm>
            <a:off x="10338692" y="0"/>
            <a:ext cx="1853307" cy="6858000"/>
          </a:xfrm>
          <a:prstGeom prst="rect">
            <a:avLst/>
          </a:prstGeom>
          <a:solidFill>
            <a:schemeClr val="tx1">
              <a:lumMod val="85000"/>
              <a:lumOff val="1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7234257" y="2963326"/>
            <a:ext cx="0" cy="754744"/>
          </a:xfrm>
          <a:prstGeom prst="line">
            <a:avLst/>
          </a:prstGeom>
          <a:ln w="9525">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757686" y="3042363"/>
            <a:ext cx="4400115" cy="461665"/>
          </a:xfrm>
          <a:prstGeom prst="rect">
            <a:avLst/>
          </a:prstGeom>
        </p:spPr>
        <p:txBody>
          <a:bodyPr wrap="none">
            <a:spAutoFit/>
          </a:bodyPr>
          <a:lstStyle/>
          <a:p>
            <a:pPr algn="r"/>
            <a:r>
              <a:rPr lang="en-US" sz="2400" dirty="0">
                <a:solidFill>
                  <a:schemeClr val="bg1">
                    <a:lumMod val="65000"/>
                  </a:schemeClr>
                </a:solidFill>
                <a:ea typeface="Roboto" panose="02000000000000000000" pitchFamily="2" charset="0"/>
                <a:cs typeface="Open Sans Light" panose="020B0306030504020204" pitchFamily="34" charset="0"/>
              </a:rPr>
              <a:t>New York City Taxi </a:t>
            </a:r>
            <a:r>
              <a:rPr lang="en-US" sz="2400" dirty="0">
                <a:solidFill>
                  <a:srgbClr val="FFC000"/>
                </a:solidFill>
                <a:ea typeface="Roboto" panose="02000000000000000000" pitchFamily="2" charset="0"/>
                <a:cs typeface="Open Sans Light" panose="020B0306030504020204" pitchFamily="34" charset="0"/>
              </a:rPr>
              <a:t>Fare Prediction</a:t>
            </a:r>
            <a:endParaRPr lang="id-ID" sz="2400" dirty="0">
              <a:solidFill>
                <a:srgbClr val="FFC000"/>
              </a:solidFill>
              <a:ea typeface="Roboto" panose="02000000000000000000" pitchFamily="2" charset="0"/>
              <a:cs typeface="Open Sans Light" panose="020B0306030504020204" pitchFamily="34" charset="0"/>
            </a:endParaRPr>
          </a:p>
        </p:txBody>
      </p:sp>
      <p:pic>
        <p:nvPicPr>
          <p:cNvPr id="10" name="Picture 9">
            <a:extLst>
              <a:ext uri="{FF2B5EF4-FFF2-40B4-BE49-F238E27FC236}">
                <a16:creationId xmlns:a16="http://schemas.microsoft.com/office/drawing/2014/main" id="{FDECB018-26F9-4771-9855-ED2CC01E91F3}"/>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b="11849"/>
          <a:stretch/>
        </p:blipFill>
        <p:spPr>
          <a:xfrm>
            <a:off x="7383277" y="1734230"/>
            <a:ext cx="2598201" cy="1769798"/>
          </a:xfrm>
          <a:prstGeom prst="rect">
            <a:avLst/>
          </a:prstGeom>
        </p:spPr>
      </p:pic>
      <p:pic>
        <p:nvPicPr>
          <p:cNvPr id="4" name="Picture 3">
            <a:extLst>
              <a:ext uri="{FF2B5EF4-FFF2-40B4-BE49-F238E27FC236}">
                <a16:creationId xmlns:a16="http://schemas.microsoft.com/office/drawing/2014/main" id="{DB05987B-A1BF-45FF-86AA-0680A06D888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Effect>
                      <a14:saturation sat="85000"/>
                    </a14:imgEffect>
                  </a14:imgLayer>
                </a14:imgProps>
              </a:ext>
              <a:ext uri="{28A0092B-C50C-407E-A947-70E740481C1C}">
                <a14:useLocalDpi xmlns:a14="http://schemas.microsoft.com/office/drawing/2010/main" val="0"/>
              </a:ext>
            </a:extLst>
          </a:blip>
          <a:stretch>
            <a:fillRect/>
          </a:stretch>
        </p:blipFill>
        <p:spPr>
          <a:xfrm>
            <a:off x="926653" y="0"/>
            <a:ext cx="10338693" cy="6858000"/>
          </a:xfrm>
          <a:prstGeom prst="rect">
            <a:avLst/>
          </a:prstGeom>
        </p:spPr>
      </p:pic>
      <p:pic>
        <p:nvPicPr>
          <p:cNvPr id="5" name="Picture 4">
            <a:extLst>
              <a:ext uri="{FF2B5EF4-FFF2-40B4-BE49-F238E27FC236}">
                <a16:creationId xmlns:a16="http://schemas.microsoft.com/office/drawing/2014/main" id="{786D0796-7AC2-4B13-8DD3-709B4D6BB11B}"/>
              </a:ext>
            </a:extLst>
          </p:cNvPr>
          <p:cNvPicPr>
            <a:picLocks noChangeAspect="1"/>
          </p:cNvPicPr>
          <p:nvPr/>
        </p:nvPicPr>
        <p:blipFill>
          <a:blip r:embed="rId6"/>
          <a:stretch>
            <a:fillRect/>
          </a:stretch>
        </p:blipFill>
        <p:spPr>
          <a:xfrm>
            <a:off x="3077940" y="2166937"/>
            <a:ext cx="6384924" cy="2524125"/>
          </a:xfrm>
          <a:prstGeom prst="rect">
            <a:avLst/>
          </a:prstGeom>
          <a:effectLst>
            <a:outerShdw blurRad="50800" dist="38100" dir="10800000" algn="r" rotWithShape="0">
              <a:prstClr val="black">
                <a:alpha val="40000"/>
              </a:prstClr>
            </a:outerShdw>
          </a:effectLst>
        </p:spPr>
      </p:pic>
      <p:sp>
        <p:nvSpPr>
          <p:cNvPr id="6" name="Rectangle 5">
            <a:extLst>
              <a:ext uri="{FF2B5EF4-FFF2-40B4-BE49-F238E27FC236}">
                <a16:creationId xmlns:a16="http://schemas.microsoft.com/office/drawing/2014/main" id="{332F1603-6D09-4B5F-8E6B-654D57D44194}"/>
              </a:ext>
            </a:extLst>
          </p:cNvPr>
          <p:cNvSpPr/>
          <p:nvPr/>
        </p:nvSpPr>
        <p:spPr>
          <a:xfrm>
            <a:off x="4961014" y="2450030"/>
            <a:ext cx="2573590" cy="2123658"/>
          </a:xfrm>
          <a:prstGeom prst="rect">
            <a:avLst/>
          </a:prstGeom>
        </p:spPr>
        <p:txBody>
          <a:bodyPr wrap="none">
            <a:spAutoFit/>
          </a:bodyPr>
          <a:lstStyle/>
          <a:p>
            <a:pPr algn="ctr"/>
            <a:r>
              <a:rPr lang="en-US" sz="4000" b="1" dirty="0">
                <a:solidFill>
                  <a:srgbClr val="FFC230"/>
                </a:solidFill>
              </a:rPr>
              <a:t>Thank you!</a:t>
            </a:r>
          </a:p>
          <a:p>
            <a:endParaRPr lang="en-US" sz="3200" b="1" dirty="0">
              <a:solidFill>
                <a:srgbClr val="FFC230"/>
              </a:solidFill>
            </a:endParaRPr>
          </a:p>
          <a:p>
            <a:endParaRPr lang="en-US" sz="2800" b="1" dirty="0">
              <a:solidFill>
                <a:srgbClr val="FFC230"/>
              </a:solidFill>
            </a:endParaRPr>
          </a:p>
          <a:p>
            <a:pPr algn="ctr"/>
            <a:r>
              <a:rPr lang="en-US" sz="2800" b="1" dirty="0">
                <a:solidFill>
                  <a:schemeClr val="bg1"/>
                </a:solidFill>
              </a:rPr>
              <a:t>Questions?</a:t>
            </a:r>
          </a:p>
        </p:txBody>
      </p:sp>
      <p:cxnSp>
        <p:nvCxnSpPr>
          <p:cNvPr id="15" name="Straight Connector 14">
            <a:extLst>
              <a:ext uri="{FF2B5EF4-FFF2-40B4-BE49-F238E27FC236}">
                <a16:creationId xmlns:a16="http://schemas.microsoft.com/office/drawing/2014/main" id="{07136063-43EB-4CA6-BCDB-7A8B1FFED050}"/>
              </a:ext>
            </a:extLst>
          </p:cNvPr>
          <p:cNvCxnSpPr/>
          <p:nvPr/>
        </p:nvCxnSpPr>
        <p:spPr>
          <a:xfrm>
            <a:off x="4652726" y="3162300"/>
            <a:ext cx="3133725"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02944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29960" y="661988"/>
            <a:ext cx="3828963" cy="584775"/>
          </a:xfrm>
          <a:prstGeom prst="rect">
            <a:avLst/>
          </a:prstGeom>
          <a:noFill/>
        </p:spPr>
        <p:txBody>
          <a:bodyPr wrap="square" rtlCol="0">
            <a:spAutoFit/>
          </a:bodyPr>
          <a:lstStyle/>
          <a:p>
            <a:pPr algn="ctr"/>
            <a:r>
              <a:rPr lang="en-US" sz="3200" b="1" dirty="0">
                <a:solidFill>
                  <a:schemeClr val="tx1">
                    <a:lumMod val="65000"/>
                    <a:lumOff val="35000"/>
                  </a:schemeClr>
                </a:solidFill>
                <a:latin typeface="GeosansLight" panose="02000603020000020003" pitchFamily="2" charset="0"/>
              </a:rPr>
              <a:t>Business Background</a:t>
            </a:r>
            <a:endParaRPr lang="id-ID" sz="3200" b="1" dirty="0">
              <a:solidFill>
                <a:schemeClr val="tx1">
                  <a:lumMod val="65000"/>
                  <a:lumOff val="35000"/>
                </a:schemeClr>
              </a:solidFill>
              <a:latin typeface="GeosansLight" panose="02000603020000020003" pitchFamily="2" charset="0"/>
            </a:endParaRPr>
          </a:p>
        </p:txBody>
      </p:sp>
      <p:sp>
        <p:nvSpPr>
          <p:cNvPr id="14" name="Content Placeholder 2"/>
          <p:cNvSpPr txBox="1">
            <a:spLocks/>
          </p:cNvSpPr>
          <p:nvPr/>
        </p:nvSpPr>
        <p:spPr>
          <a:xfrm>
            <a:off x="792240" y="2348199"/>
            <a:ext cx="6827444" cy="2161601"/>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l"/>
            <a:r>
              <a:rPr lang="en-US" sz="1800" dirty="0">
                <a:solidFill>
                  <a:schemeClr val="tx1">
                    <a:lumMod val="65000"/>
                    <a:lumOff val="35000"/>
                  </a:schemeClr>
                </a:solidFill>
                <a:ea typeface="Roboto" panose="02000000000000000000" pitchFamily="2" charset="0"/>
              </a:rPr>
              <a:t>Ride-sharing companies like Uber and Lyft have changed the face of local commute.</a:t>
            </a:r>
          </a:p>
          <a:p>
            <a:pPr algn="l"/>
            <a:r>
              <a:rPr lang="en-US" sz="1800" dirty="0">
                <a:solidFill>
                  <a:schemeClr val="tx1">
                    <a:lumMod val="65000"/>
                    <a:lumOff val="35000"/>
                  </a:schemeClr>
                </a:solidFill>
                <a:ea typeface="Roboto" panose="02000000000000000000" pitchFamily="2" charset="0"/>
              </a:rPr>
              <a:t>While they add significant value to the customers, they have displaced a lot of traditional cab services in many cities - New York being one such major City. </a:t>
            </a:r>
          </a:p>
          <a:p>
            <a:pPr algn="l"/>
            <a:r>
              <a:rPr lang="en-US" sz="1800" dirty="0">
                <a:solidFill>
                  <a:schemeClr val="tx1">
                    <a:lumMod val="65000"/>
                    <a:lumOff val="35000"/>
                  </a:schemeClr>
                </a:solidFill>
                <a:ea typeface="Roboto" panose="02000000000000000000" pitchFamily="2" charset="0"/>
              </a:rPr>
              <a:t>Number of trips in app-based vehicles has increased from 6 million to 17 million a year, taxi trips have fallen from 11 million to 8.5 million*</a:t>
            </a:r>
          </a:p>
          <a:p>
            <a:pPr algn="l"/>
            <a:r>
              <a:rPr lang="en-US" sz="1800" b="1" dirty="0">
                <a:solidFill>
                  <a:schemeClr val="tx1">
                    <a:lumMod val="65000"/>
                    <a:lumOff val="35000"/>
                  </a:schemeClr>
                </a:solidFill>
                <a:ea typeface="Roboto" panose="02000000000000000000" pitchFamily="2" charset="0"/>
              </a:rPr>
              <a:t>The NYC Taxis are at a severe disadvantage in terms of access to technology and data.</a:t>
            </a:r>
          </a:p>
        </p:txBody>
      </p:sp>
      <p:sp>
        <p:nvSpPr>
          <p:cNvPr id="8" name="Rectangle 7">
            <a:extLst>
              <a:ext uri="{FF2B5EF4-FFF2-40B4-BE49-F238E27FC236}">
                <a16:creationId xmlns:a16="http://schemas.microsoft.com/office/drawing/2014/main" id="{D6CDE4DD-C1A0-46AE-937D-26222E571891}"/>
              </a:ext>
            </a:extLst>
          </p:cNvPr>
          <p:cNvSpPr/>
          <p:nvPr/>
        </p:nvSpPr>
        <p:spPr>
          <a:xfrm>
            <a:off x="0" y="6427113"/>
            <a:ext cx="4322017" cy="430887"/>
          </a:xfrm>
          <a:prstGeom prst="rect">
            <a:avLst/>
          </a:prstGeom>
        </p:spPr>
        <p:txBody>
          <a:bodyPr wrap="none">
            <a:spAutoFit/>
          </a:bodyPr>
          <a:lstStyle/>
          <a:p>
            <a:r>
              <a:rPr lang="en-GB" sz="1100" dirty="0">
                <a:solidFill>
                  <a:schemeClr val="bg1">
                    <a:lumMod val="65000"/>
                  </a:schemeClr>
                </a:solidFill>
                <a:hlinkClick r:id="rId3">
                  <a:extLst>
                    <a:ext uri="{A12FA001-AC4F-418D-AE19-62706E023703}">
                      <ahyp:hlinkClr xmlns:ahyp="http://schemas.microsoft.com/office/drawing/2018/hyperlinkcolor" val="tx"/>
                    </a:ext>
                  </a:extLst>
                </a:hlinkClick>
              </a:rPr>
              <a:t>*https://streeteasy.com/blog/how-many-taxis-in-nyc/</a:t>
            </a:r>
            <a:endParaRPr lang="en-GB" sz="1100" dirty="0">
              <a:solidFill>
                <a:schemeClr val="bg1">
                  <a:lumMod val="65000"/>
                </a:schemeClr>
              </a:solidFill>
            </a:endParaRPr>
          </a:p>
          <a:p>
            <a:r>
              <a:rPr lang="en-GB" sz="1100" u="sng" dirty="0">
                <a:solidFill>
                  <a:schemeClr val="bg1">
                    <a:lumMod val="65000"/>
                  </a:schemeClr>
                </a:solidFill>
              </a:rPr>
              <a:t># https://toddwschneider.com/posts/taxi-uber-lyft-usage-new-york-city/</a:t>
            </a:r>
          </a:p>
        </p:txBody>
      </p:sp>
      <p:pic>
        <p:nvPicPr>
          <p:cNvPr id="12" name="Picture 11">
            <a:extLst>
              <a:ext uri="{FF2B5EF4-FFF2-40B4-BE49-F238E27FC236}">
                <a16:creationId xmlns:a16="http://schemas.microsoft.com/office/drawing/2014/main" id="{08021326-4787-4016-8190-3675AAD7A307}"/>
              </a:ext>
            </a:extLst>
          </p:cNvPr>
          <p:cNvPicPr>
            <a:picLocks noChangeAspect="1"/>
          </p:cNvPicPr>
          <p:nvPr/>
        </p:nvPicPr>
        <p:blipFill rotWithShape="1">
          <a:blip r:embed="rId4"/>
          <a:srcRect b="3393"/>
          <a:stretch/>
        </p:blipFill>
        <p:spPr>
          <a:xfrm>
            <a:off x="8516712" y="1140310"/>
            <a:ext cx="3014874" cy="2377794"/>
          </a:xfrm>
          <a:prstGeom prst="rect">
            <a:avLst/>
          </a:prstGeom>
        </p:spPr>
      </p:pic>
      <p:pic>
        <p:nvPicPr>
          <p:cNvPr id="13" name="Picture 12">
            <a:extLst>
              <a:ext uri="{FF2B5EF4-FFF2-40B4-BE49-F238E27FC236}">
                <a16:creationId xmlns:a16="http://schemas.microsoft.com/office/drawing/2014/main" id="{D2AC50CF-D6E6-40BD-B162-8FA293C52148}"/>
              </a:ext>
            </a:extLst>
          </p:cNvPr>
          <p:cNvPicPr>
            <a:picLocks noChangeAspect="1"/>
          </p:cNvPicPr>
          <p:nvPr/>
        </p:nvPicPr>
        <p:blipFill rotWithShape="1">
          <a:blip r:embed="rId5"/>
          <a:srcRect b="3277"/>
          <a:stretch/>
        </p:blipFill>
        <p:spPr>
          <a:xfrm>
            <a:off x="8516713" y="3772213"/>
            <a:ext cx="3014873" cy="2377794"/>
          </a:xfrm>
          <a:prstGeom prst="rect">
            <a:avLst/>
          </a:prstGeom>
        </p:spPr>
      </p:pic>
      <p:sp>
        <p:nvSpPr>
          <p:cNvPr id="16" name="TextBox 15">
            <a:extLst>
              <a:ext uri="{FF2B5EF4-FFF2-40B4-BE49-F238E27FC236}">
                <a16:creationId xmlns:a16="http://schemas.microsoft.com/office/drawing/2014/main" id="{1036AD2B-9D1E-444E-86A8-E429D8C2DA1E}"/>
              </a:ext>
            </a:extLst>
          </p:cNvPr>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03</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矩形 5">
            <a:extLst>
              <a:ext uri="{FF2B5EF4-FFF2-40B4-BE49-F238E27FC236}">
                <a16:creationId xmlns:a16="http://schemas.microsoft.com/office/drawing/2014/main" id="{2A277195-85A0-4869-BA76-EFCB2B4D9A63}"/>
              </a:ext>
            </a:extLst>
          </p:cNvPr>
          <p:cNvSpPr/>
          <p:nvPr/>
        </p:nvSpPr>
        <p:spPr>
          <a:xfrm>
            <a:off x="660414" y="-252767"/>
            <a:ext cx="1055462" cy="1829895"/>
          </a:xfrm>
          <a:prstGeom prst="rect">
            <a:avLst/>
          </a:prstGeom>
          <a:solidFill>
            <a:srgbClr val="FFC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9">
            <a:extLst>
              <a:ext uri="{FF2B5EF4-FFF2-40B4-BE49-F238E27FC236}">
                <a16:creationId xmlns:a16="http://schemas.microsoft.com/office/drawing/2014/main" id="{DAC49E2B-1780-4CBB-82BD-7921FB5D1C9E}"/>
              </a:ext>
            </a:extLst>
          </p:cNvPr>
          <p:cNvGrpSpPr/>
          <p:nvPr/>
        </p:nvGrpSpPr>
        <p:grpSpPr>
          <a:xfrm>
            <a:off x="792240" y="700280"/>
            <a:ext cx="762000" cy="762000"/>
            <a:chOff x="2895600" y="953047"/>
            <a:chExt cx="762000" cy="762000"/>
          </a:xfrm>
        </p:grpSpPr>
        <p:sp>
          <p:nvSpPr>
            <p:cNvPr id="17" name="椭圆 8">
              <a:extLst>
                <a:ext uri="{FF2B5EF4-FFF2-40B4-BE49-F238E27FC236}">
                  <a16:creationId xmlns:a16="http://schemas.microsoft.com/office/drawing/2014/main" id="{752A2D7B-2602-41B7-A7E2-8C82754F3768}"/>
                </a:ext>
              </a:extLst>
            </p:cNvPr>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7">
              <a:extLst>
                <a:ext uri="{FF2B5EF4-FFF2-40B4-BE49-F238E27FC236}">
                  <a16:creationId xmlns:a16="http://schemas.microsoft.com/office/drawing/2014/main" id="{8A8AE549-1434-43CB-A699-99D3F278EFE7}"/>
                </a:ext>
              </a:extLst>
            </p:cNvPr>
            <p:cNvSpPr txBox="1"/>
            <p:nvPr/>
          </p:nvSpPr>
          <p:spPr>
            <a:xfrm>
              <a:off x="3048813" y="980104"/>
              <a:ext cx="455574" cy="707886"/>
            </a:xfrm>
            <a:prstGeom prst="rect">
              <a:avLst/>
            </a:prstGeom>
            <a:noFill/>
          </p:spPr>
          <p:txBody>
            <a:bodyPr wrap="none" rtlCol="0">
              <a:spAutoFit/>
            </a:bodyPr>
            <a:lstStyle/>
            <a:p>
              <a:r>
                <a:rPr lang="en-US" altLang="zh-CN" sz="4000" dirty="0">
                  <a:solidFill>
                    <a:srgbClr val="FFC230"/>
                  </a:solidFill>
                </a:rPr>
                <a:t>1</a:t>
              </a:r>
              <a:endParaRPr lang="zh-CN" altLang="en-US" sz="4000" dirty="0">
                <a:solidFill>
                  <a:srgbClr val="FFC230"/>
                </a:solidFill>
              </a:endParaRPr>
            </a:p>
          </p:txBody>
        </p:sp>
      </p:grpSp>
      <p:cxnSp>
        <p:nvCxnSpPr>
          <p:cNvPr id="19" name="直接连接符 25">
            <a:extLst>
              <a:ext uri="{FF2B5EF4-FFF2-40B4-BE49-F238E27FC236}">
                <a16:creationId xmlns:a16="http://schemas.microsoft.com/office/drawing/2014/main" id="{53B197CA-CEFF-4F85-9742-F3FF5BE34FAB}"/>
              </a:ext>
            </a:extLst>
          </p:cNvPr>
          <p:cNvCxnSpPr>
            <a:cxnSpLocks/>
          </p:cNvCxnSpPr>
          <p:nvPr/>
        </p:nvCxnSpPr>
        <p:spPr>
          <a:xfrm>
            <a:off x="1889390" y="1227713"/>
            <a:ext cx="324458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7877633-9F78-4610-8E9E-03C35A24CE92}"/>
              </a:ext>
            </a:extLst>
          </p:cNvPr>
          <p:cNvSpPr/>
          <p:nvPr/>
        </p:nvSpPr>
        <p:spPr>
          <a:xfrm>
            <a:off x="1803012" y="1269607"/>
            <a:ext cx="2832635" cy="369332"/>
          </a:xfrm>
          <a:prstGeom prst="rect">
            <a:avLst/>
          </a:prstGeom>
        </p:spPr>
        <p:txBody>
          <a:bodyPr wrap="none">
            <a:spAutoFit/>
          </a:bodyPr>
          <a:lstStyle/>
          <a:p>
            <a:r>
              <a:rPr lang="en-US" dirty="0">
                <a:solidFill>
                  <a:schemeClr val="accent1">
                    <a:lumMod val="75000"/>
                  </a:schemeClr>
                </a:solidFill>
                <a:ea typeface="Roboto" panose="02000000000000000000" pitchFamily="2" charset="0"/>
              </a:rPr>
              <a:t>NYC T</a:t>
            </a:r>
            <a:r>
              <a:rPr lang="en-US" altLang="zh-CN" dirty="0">
                <a:solidFill>
                  <a:schemeClr val="accent1">
                    <a:lumMod val="75000"/>
                  </a:schemeClr>
                </a:solidFill>
                <a:ea typeface="Roboto" panose="02000000000000000000" pitchFamily="2" charset="0"/>
              </a:rPr>
              <a:t>axi and its competitors</a:t>
            </a:r>
            <a:endParaRPr lang="en-US" dirty="0">
              <a:solidFill>
                <a:schemeClr val="accent1">
                  <a:lumMod val="75000"/>
                </a:schemeClr>
              </a:solidFill>
            </a:endParaRPr>
          </a:p>
        </p:txBody>
      </p:sp>
    </p:spTree>
    <p:extLst>
      <p:ext uri="{BB962C8B-B14F-4D97-AF65-F5344CB8AC3E}">
        <p14:creationId xmlns:p14="http://schemas.microsoft.com/office/powerpoint/2010/main" val="29151101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252B763-4BB8-45F4-990B-BD880D840FD2}"/>
              </a:ext>
            </a:extLst>
          </p:cNvPr>
          <p:cNvSpPr/>
          <p:nvPr/>
        </p:nvSpPr>
        <p:spPr>
          <a:xfrm>
            <a:off x="0" y="0"/>
            <a:ext cx="12192000" cy="805537"/>
          </a:xfrm>
          <a:prstGeom prst="rect">
            <a:avLst/>
          </a:prstGeom>
          <a:solidFill>
            <a:schemeClr val="tx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ontent Placeholder 7"/>
          <p:cNvSpPr txBox="1">
            <a:spLocks/>
          </p:cNvSpPr>
          <p:nvPr/>
        </p:nvSpPr>
        <p:spPr>
          <a:xfrm>
            <a:off x="3418115" y="-36175"/>
            <a:ext cx="5218511" cy="75469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z="3200" dirty="0">
                <a:solidFill>
                  <a:srgbClr val="FFC230"/>
                </a:solidFill>
              </a:rPr>
              <a:t>NYC Taxi  </a:t>
            </a:r>
            <a:r>
              <a:rPr lang="en-US" sz="3200" dirty="0">
                <a:solidFill>
                  <a:schemeClr val="bg1"/>
                </a:solidFill>
              </a:rPr>
              <a:t>Customer Feedback</a:t>
            </a:r>
          </a:p>
        </p:txBody>
      </p:sp>
      <p:pic>
        <p:nvPicPr>
          <p:cNvPr id="2" name="Picture 1">
            <a:extLst>
              <a:ext uri="{FF2B5EF4-FFF2-40B4-BE49-F238E27FC236}">
                <a16:creationId xmlns:a16="http://schemas.microsoft.com/office/drawing/2014/main" id="{C64C1DAA-BEBC-41FD-9E3E-2248E17E7934}"/>
              </a:ext>
            </a:extLst>
          </p:cNvPr>
          <p:cNvPicPr>
            <a:picLocks noChangeAspect="1"/>
          </p:cNvPicPr>
          <p:nvPr/>
        </p:nvPicPr>
        <p:blipFill>
          <a:blip r:embed="rId2"/>
          <a:stretch>
            <a:fillRect/>
          </a:stretch>
        </p:blipFill>
        <p:spPr>
          <a:xfrm>
            <a:off x="551089" y="2361616"/>
            <a:ext cx="8858894" cy="1916458"/>
          </a:xfrm>
          <a:prstGeom prst="rect">
            <a:avLst/>
          </a:prstGeom>
        </p:spPr>
      </p:pic>
      <p:pic>
        <p:nvPicPr>
          <p:cNvPr id="3" name="Picture 2">
            <a:extLst>
              <a:ext uri="{FF2B5EF4-FFF2-40B4-BE49-F238E27FC236}">
                <a16:creationId xmlns:a16="http://schemas.microsoft.com/office/drawing/2014/main" id="{DD89B2F4-B8F1-4BA1-A8A9-67EDC7F48FFD}"/>
              </a:ext>
            </a:extLst>
          </p:cNvPr>
          <p:cNvPicPr>
            <a:picLocks noChangeAspect="1"/>
          </p:cNvPicPr>
          <p:nvPr/>
        </p:nvPicPr>
        <p:blipFill>
          <a:blip r:embed="rId3"/>
          <a:stretch>
            <a:fillRect/>
          </a:stretch>
        </p:blipFill>
        <p:spPr>
          <a:xfrm>
            <a:off x="3402108" y="2133291"/>
            <a:ext cx="8082643" cy="1491712"/>
          </a:xfrm>
          <a:prstGeom prst="rect">
            <a:avLst/>
          </a:prstGeom>
        </p:spPr>
      </p:pic>
      <p:pic>
        <p:nvPicPr>
          <p:cNvPr id="5" name="Picture 4">
            <a:extLst>
              <a:ext uri="{FF2B5EF4-FFF2-40B4-BE49-F238E27FC236}">
                <a16:creationId xmlns:a16="http://schemas.microsoft.com/office/drawing/2014/main" id="{C12298CF-DBBA-455F-915A-715FC8089A5E}"/>
              </a:ext>
            </a:extLst>
          </p:cNvPr>
          <p:cNvPicPr>
            <a:picLocks noChangeAspect="1"/>
          </p:cNvPicPr>
          <p:nvPr/>
        </p:nvPicPr>
        <p:blipFill>
          <a:blip r:embed="rId4"/>
          <a:stretch>
            <a:fillRect/>
          </a:stretch>
        </p:blipFill>
        <p:spPr>
          <a:xfrm>
            <a:off x="3272421" y="5145744"/>
            <a:ext cx="8231380" cy="1219270"/>
          </a:xfrm>
          <a:prstGeom prst="rect">
            <a:avLst/>
          </a:prstGeom>
        </p:spPr>
      </p:pic>
      <p:pic>
        <p:nvPicPr>
          <p:cNvPr id="6" name="Picture 5">
            <a:extLst>
              <a:ext uri="{FF2B5EF4-FFF2-40B4-BE49-F238E27FC236}">
                <a16:creationId xmlns:a16="http://schemas.microsoft.com/office/drawing/2014/main" id="{C3BB906E-D6ED-474F-9184-B2D974415F50}"/>
              </a:ext>
            </a:extLst>
          </p:cNvPr>
          <p:cNvPicPr>
            <a:picLocks noChangeAspect="1"/>
          </p:cNvPicPr>
          <p:nvPr/>
        </p:nvPicPr>
        <p:blipFill rotWithShape="1">
          <a:blip r:embed="rId5"/>
          <a:srcRect r="58178"/>
          <a:stretch/>
        </p:blipFill>
        <p:spPr>
          <a:xfrm>
            <a:off x="6355824" y="1537370"/>
            <a:ext cx="3551857" cy="1294850"/>
          </a:xfrm>
          <a:prstGeom prst="rect">
            <a:avLst/>
          </a:prstGeom>
        </p:spPr>
      </p:pic>
      <p:pic>
        <p:nvPicPr>
          <p:cNvPr id="7" name="Picture 6">
            <a:extLst>
              <a:ext uri="{FF2B5EF4-FFF2-40B4-BE49-F238E27FC236}">
                <a16:creationId xmlns:a16="http://schemas.microsoft.com/office/drawing/2014/main" id="{5D91993C-0AC4-42B7-AA74-6C643ACB6FEC}"/>
              </a:ext>
            </a:extLst>
          </p:cNvPr>
          <p:cNvPicPr>
            <a:picLocks noChangeAspect="1"/>
          </p:cNvPicPr>
          <p:nvPr/>
        </p:nvPicPr>
        <p:blipFill>
          <a:blip r:embed="rId6"/>
          <a:stretch>
            <a:fillRect/>
          </a:stretch>
        </p:blipFill>
        <p:spPr>
          <a:xfrm>
            <a:off x="551089" y="4337997"/>
            <a:ext cx="8369980" cy="1612938"/>
          </a:xfrm>
          <a:prstGeom prst="rect">
            <a:avLst/>
          </a:prstGeom>
        </p:spPr>
      </p:pic>
      <p:pic>
        <p:nvPicPr>
          <p:cNvPr id="8" name="Picture 7">
            <a:extLst>
              <a:ext uri="{FF2B5EF4-FFF2-40B4-BE49-F238E27FC236}">
                <a16:creationId xmlns:a16="http://schemas.microsoft.com/office/drawing/2014/main" id="{CD79A156-1BB7-472D-8936-B28AC365B408}"/>
              </a:ext>
            </a:extLst>
          </p:cNvPr>
          <p:cNvPicPr>
            <a:picLocks noChangeAspect="1"/>
          </p:cNvPicPr>
          <p:nvPr/>
        </p:nvPicPr>
        <p:blipFill>
          <a:blip r:embed="rId7"/>
          <a:stretch>
            <a:fillRect/>
          </a:stretch>
        </p:blipFill>
        <p:spPr>
          <a:xfrm>
            <a:off x="739287" y="1152163"/>
            <a:ext cx="4761365" cy="1505950"/>
          </a:xfrm>
          <a:prstGeom prst="rect">
            <a:avLst/>
          </a:prstGeom>
          <a:ln w="38100" cap="rnd">
            <a:solidFill>
              <a:srgbClr val="FFC000"/>
            </a:solidFill>
          </a:ln>
        </p:spPr>
      </p:pic>
      <p:sp>
        <p:nvSpPr>
          <p:cNvPr id="59" name="Rectangle 58">
            <a:extLst>
              <a:ext uri="{FF2B5EF4-FFF2-40B4-BE49-F238E27FC236}">
                <a16:creationId xmlns:a16="http://schemas.microsoft.com/office/drawing/2014/main" id="{14DE6910-EB26-4783-A040-AD0D4644303C}"/>
              </a:ext>
            </a:extLst>
          </p:cNvPr>
          <p:cNvSpPr/>
          <p:nvPr/>
        </p:nvSpPr>
        <p:spPr>
          <a:xfrm>
            <a:off x="0" y="6546856"/>
            <a:ext cx="1553630" cy="261610"/>
          </a:xfrm>
          <a:prstGeom prst="rect">
            <a:avLst/>
          </a:prstGeom>
        </p:spPr>
        <p:txBody>
          <a:bodyPr wrap="none">
            <a:spAutoFit/>
          </a:bodyPr>
          <a:lstStyle/>
          <a:p>
            <a:r>
              <a:rPr lang="en-GB" sz="1100" dirty="0">
                <a:solidFill>
                  <a:schemeClr val="bg1">
                    <a:lumMod val="65000"/>
                  </a:schemeClr>
                </a:solidFill>
              </a:rPr>
              <a:t>Source: Google Reviews</a:t>
            </a:r>
            <a:endParaRPr lang="en-GB" sz="1100" u="sng" dirty="0">
              <a:solidFill>
                <a:schemeClr val="bg1">
                  <a:lumMod val="65000"/>
                </a:schemeClr>
              </a:solidFill>
            </a:endParaRPr>
          </a:p>
        </p:txBody>
      </p:sp>
      <p:pic>
        <p:nvPicPr>
          <p:cNvPr id="4" name="Picture 3">
            <a:extLst>
              <a:ext uri="{FF2B5EF4-FFF2-40B4-BE49-F238E27FC236}">
                <a16:creationId xmlns:a16="http://schemas.microsoft.com/office/drawing/2014/main" id="{720187EA-FB42-4DA9-825D-AFCEC2A7F76C}"/>
              </a:ext>
            </a:extLst>
          </p:cNvPr>
          <p:cNvPicPr>
            <a:picLocks noChangeAspect="1"/>
          </p:cNvPicPr>
          <p:nvPr/>
        </p:nvPicPr>
        <p:blipFill>
          <a:blip r:embed="rId8"/>
          <a:stretch>
            <a:fillRect/>
          </a:stretch>
        </p:blipFill>
        <p:spPr>
          <a:xfrm>
            <a:off x="4255599" y="3679997"/>
            <a:ext cx="7287986" cy="1240126"/>
          </a:xfrm>
          <a:prstGeom prst="rect">
            <a:avLst/>
          </a:prstGeom>
        </p:spPr>
      </p:pic>
      <p:sp>
        <p:nvSpPr>
          <p:cNvPr id="13" name="Rectangle: Rounded Corners 12">
            <a:extLst>
              <a:ext uri="{FF2B5EF4-FFF2-40B4-BE49-F238E27FC236}">
                <a16:creationId xmlns:a16="http://schemas.microsoft.com/office/drawing/2014/main" id="{41DBC6B4-9239-4B95-A554-0649724C444A}"/>
              </a:ext>
            </a:extLst>
          </p:cNvPr>
          <p:cNvSpPr/>
          <p:nvPr/>
        </p:nvSpPr>
        <p:spPr>
          <a:xfrm>
            <a:off x="1513115" y="4029471"/>
            <a:ext cx="1811110" cy="229553"/>
          </a:xfrm>
          <a:prstGeom prst="round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Rounded Corners 59">
            <a:extLst>
              <a:ext uri="{FF2B5EF4-FFF2-40B4-BE49-F238E27FC236}">
                <a16:creationId xmlns:a16="http://schemas.microsoft.com/office/drawing/2014/main" id="{2255B702-DE01-4F94-A04C-64CD6C560FA7}"/>
              </a:ext>
            </a:extLst>
          </p:cNvPr>
          <p:cNvSpPr/>
          <p:nvPr/>
        </p:nvSpPr>
        <p:spPr>
          <a:xfrm>
            <a:off x="1079046" y="5433942"/>
            <a:ext cx="7745185" cy="441621"/>
          </a:xfrm>
          <a:prstGeom prst="round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Rounded Corners 60">
            <a:extLst>
              <a:ext uri="{FF2B5EF4-FFF2-40B4-BE49-F238E27FC236}">
                <a16:creationId xmlns:a16="http://schemas.microsoft.com/office/drawing/2014/main" id="{4590F4BB-B50F-4313-9A26-0B86C2A64BCC}"/>
              </a:ext>
            </a:extLst>
          </p:cNvPr>
          <p:cNvSpPr/>
          <p:nvPr/>
        </p:nvSpPr>
        <p:spPr>
          <a:xfrm>
            <a:off x="8921069" y="2976197"/>
            <a:ext cx="1851706" cy="300566"/>
          </a:xfrm>
          <a:prstGeom prst="round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Rounded Corners 61">
            <a:extLst>
              <a:ext uri="{FF2B5EF4-FFF2-40B4-BE49-F238E27FC236}">
                <a16:creationId xmlns:a16="http://schemas.microsoft.com/office/drawing/2014/main" id="{3572F15F-6483-47D3-8FE9-FC4C9E3AAF20}"/>
              </a:ext>
            </a:extLst>
          </p:cNvPr>
          <p:cNvSpPr/>
          <p:nvPr/>
        </p:nvSpPr>
        <p:spPr>
          <a:xfrm>
            <a:off x="4798443" y="4372708"/>
            <a:ext cx="6745142" cy="498577"/>
          </a:xfrm>
          <a:prstGeom prst="round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3" name="Rectangle: Rounded Corners 62">
            <a:extLst>
              <a:ext uri="{FF2B5EF4-FFF2-40B4-BE49-F238E27FC236}">
                <a16:creationId xmlns:a16="http://schemas.microsoft.com/office/drawing/2014/main" id="{45830067-63DE-4E0C-8C79-092C173837B2}"/>
              </a:ext>
            </a:extLst>
          </p:cNvPr>
          <p:cNvSpPr/>
          <p:nvPr/>
        </p:nvSpPr>
        <p:spPr>
          <a:xfrm>
            <a:off x="8438432" y="5934623"/>
            <a:ext cx="2938499" cy="305787"/>
          </a:xfrm>
          <a:prstGeom prst="round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TextBox 24">
            <a:extLst>
              <a:ext uri="{FF2B5EF4-FFF2-40B4-BE49-F238E27FC236}">
                <a16:creationId xmlns:a16="http://schemas.microsoft.com/office/drawing/2014/main" id="{220DE7C0-3ED8-4C5B-9485-C08B0DE0B74C}"/>
              </a:ext>
            </a:extLst>
          </p:cNvPr>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04</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8499300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CC3F868-47BB-4F10-A939-14247CF8F69F}"/>
              </a:ext>
            </a:extLst>
          </p:cNvPr>
          <p:cNvPicPr>
            <a:picLocks noChangeAspect="1"/>
          </p:cNvPicPr>
          <p:nvPr/>
        </p:nvPicPr>
        <p:blipFill>
          <a:blip r:embed="rId3">
            <a:alphaModFix amt="85000"/>
            <a:duotone>
              <a:prstClr val="black"/>
              <a:srgbClr val="D9C3A5">
                <a:tint val="50000"/>
                <a:satMod val="180000"/>
              </a:srgbClr>
            </a:duotone>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552450"/>
            <a:ext cx="12192000" cy="8128000"/>
          </a:xfrm>
          <a:prstGeom prst="rect">
            <a:avLst/>
          </a:prstGeom>
          <a:solidFill>
            <a:srgbClr val="0E0E0E"/>
          </a:solidFill>
        </p:spPr>
      </p:pic>
      <p:pic>
        <p:nvPicPr>
          <p:cNvPr id="4" name="Picture 3">
            <a:extLst>
              <a:ext uri="{FF2B5EF4-FFF2-40B4-BE49-F238E27FC236}">
                <a16:creationId xmlns:a16="http://schemas.microsoft.com/office/drawing/2014/main" id="{E5B481EC-0D56-432A-AFD2-53E59C408FD8}"/>
              </a:ext>
            </a:extLst>
          </p:cNvPr>
          <p:cNvPicPr>
            <a:picLocks noChangeAspect="1"/>
          </p:cNvPicPr>
          <p:nvPr/>
        </p:nvPicPr>
        <p:blipFill>
          <a:blip r:embed="rId3">
            <a:alphaModFix amt="85000"/>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
        <p:nvSpPr>
          <p:cNvPr id="7" name="Rectangle 6"/>
          <p:cNvSpPr/>
          <p:nvPr/>
        </p:nvSpPr>
        <p:spPr>
          <a:xfrm>
            <a:off x="2714625" y="3278230"/>
            <a:ext cx="6981825" cy="229389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2"/>
          <p:cNvSpPr txBox="1">
            <a:spLocks/>
          </p:cNvSpPr>
          <p:nvPr/>
        </p:nvSpPr>
        <p:spPr>
          <a:xfrm>
            <a:off x="3280521" y="3460833"/>
            <a:ext cx="5840506" cy="1968645"/>
          </a:xfrm>
          <a:prstGeom prst="rect">
            <a:avLst/>
          </a:prstGeom>
        </p:spPr>
        <p:txBody>
          <a:bodyPr vert="horz" lIns="91440" tIns="45720" rIns="91440" bIns="45720"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ctr"/>
            <a:r>
              <a:rPr lang="en-US" sz="2400" b="1" dirty="0">
                <a:solidFill>
                  <a:schemeClr val="bg1"/>
                </a:solidFill>
                <a:ea typeface="Roboto" panose="02000000000000000000" pitchFamily="2" charset="0"/>
              </a:rPr>
              <a:t>Objective: Increase Fare Transparency</a:t>
            </a:r>
          </a:p>
          <a:p>
            <a:pPr algn="ctr"/>
            <a:endParaRPr lang="en-US" sz="1000" dirty="0">
              <a:solidFill>
                <a:schemeClr val="bg1"/>
              </a:solidFill>
              <a:ea typeface="Roboto" panose="02000000000000000000" pitchFamily="2" charset="0"/>
            </a:endParaRPr>
          </a:p>
          <a:p>
            <a:pPr algn="just"/>
            <a:r>
              <a:rPr lang="en-US" sz="2000" dirty="0">
                <a:solidFill>
                  <a:schemeClr val="bg2">
                    <a:lumMod val="25000"/>
                  </a:schemeClr>
                </a:solidFill>
                <a:ea typeface="Roboto" panose="02000000000000000000" pitchFamily="2" charset="0"/>
              </a:rPr>
              <a:t>Predict fare for a trip by NYC Taxi based on distance and time while considering factors like location, traffic, weather which could impact the length of the trip</a:t>
            </a:r>
            <a:endParaRPr lang="en-US" sz="2000" dirty="0">
              <a:solidFill>
                <a:schemeClr val="bg1"/>
              </a:solidFill>
              <a:ea typeface="Roboto" panose="02000000000000000000" pitchFamily="2" charset="0"/>
            </a:endParaRPr>
          </a:p>
        </p:txBody>
      </p:sp>
      <p:grpSp>
        <p:nvGrpSpPr>
          <p:cNvPr id="5" name="Group 4">
            <a:extLst>
              <a:ext uri="{FF2B5EF4-FFF2-40B4-BE49-F238E27FC236}">
                <a16:creationId xmlns:a16="http://schemas.microsoft.com/office/drawing/2014/main" id="{781D4729-EBD9-4430-8F67-B7CAE93A1FF3}"/>
              </a:ext>
            </a:extLst>
          </p:cNvPr>
          <p:cNvGrpSpPr/>
          <p:nvPr/>
        </p:nvGrpSpPr>
        <p:grpSpPr>
          <a:xfrm>
            <a:off x="4036672" y="1992355"/>
            <a:ext cx="4690153" cy="870696"/>
            <a:chOff x="4041434" y="1547244"/>
            <a:chExt cx="4690153" cy="870696"/>
          </a:xfrm>
        </p:grpSpPr>
        <p:sp>
          <p:nvSpPr>
            <p:cNvPr id="2" name="Content Placeholder 7"/>
            <p:cNvSpPr txBox="1">
              <a:spLocks/>
            </p:cNvSpPr>
            <p:nvPr/>
          </p:nvSpPr>
          <p:spPr>
            <a:xfrm>
              <a:off x="4070008" y="1580467"/>
              <a:ext cx="4661579" cy="837473"/>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3600" b="1" dirty="0">
                  <a:solidFill>
                    <a:schemeClr val="tx1">
                      <a:lumMod val="85000"/>
                      <a:lumOff val="15000"/>
                    </a:schemeClr>
                  </a:solidFill>
                </a:rPr>
                <a:t>Problem Statement</a:t>
              </a:r>
            </a:p>
          </p:txBody>
        </p:sp>
        <p:sp>
          <p:nvSpPr>
            <p:cNvPr id="19" name="Content Placeholder 7">
              <a:extLst>
                <a:ext uri="{FF2B5EF4-FFF2-40B4-BE49-F238E27FC236}">
                  <a16:creationId xmlns:a16="http://schemas.microsoft.com/office/drawing/2014/main" id="{3219C3F4-D947-45A5-94CC-AE860F5BA171}"/>
                </a:ext>
              </a:extLst>
            </p:cNvPr>
            <p:cNvSpPr txBox="1">
              <a:spLocks/>
            </p:cNvSpPr>
            <p:nvPr/>
          </p:nvSpPr>
          <p:spPr>
            <a:xfrm>
              <a:off x="4041434" y="1547244"/>
              <a:ext cx="4661579" cy="837473"/>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None/>
              </a:pPr>
              <a:r>
                <a:rPr lang="en-US" sz="3600" b="1" dirty="0">
                  <a:solidFill>
                    <a:schemeClr val="bg1"/>
                  </a:solidFill>
                </a:rPr>
                <a:t>Problem Statement</a:t>
              </a:r>
            </a:p>
          </p:txBody>
        </p:sp>
      </p:grpSp>
      <p:grpSp>
        <p:nvGrpSpPr>
          <p:cNvPr id="21" name="组合 36">
            <a:extLst>
              <a:ext uri="{FF2B5EF4-FFF2-40B4-BE49-F238E27FC236}">
                <a16:creationId xmlns:a16="http://schemas.microsoft.com/office/drawing/2014/main" id="{14C3895E-9C30-4DD2-9930-850311683E76}"/>
              </a:ext>
            </a:extLst>
          </p:cNvPr>
          <p:cNvGrpSpPr/>
          <p:nvPr/>
        </p:nvGrpSpPr>
        <p:grpSpPr>
          <a:xfrm>
            <a:off x="3733800" y="2354927"/>
            <a:ext cx="615949" cy="319313"/>
            <a:chOff x="11137900" y="860547"/>
            <a:chExt cx="1054100" cy="319313"/>
          </a:xfrm>
          <a:solidFill>
            <a:srgbClr val="FFC230"/>
          </a:solidFill>
        </p:grpSpPr>
        <p:sp>
          <p:nvSpPr>
            <p:cNvPr id="22" name="矩形 37">
              <a:extLst>
                <a:ext uri="{FF2B5EF4-FFF2-40B4-BE49-F238E27FC236}">
                  <a16:creationId xmlns:a16="http://schemas.microsoft.com/office/drawing/2014/main" id="{B858D91E-3839-48BB-8404-063275090F92}"/>
                </a:ext>
              </a:extLst>
            </p:cNvPr>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23" name="矩形 38">
              <a:extLst>
                <a:ext uri="{FF2B5EF4-FFF2-40B4-BE49-F238E27FC236}">
                  <a16:creationId xmlns:a16="http://schemas.microsoft.com/office/drawing/2014/main" id="{1DE8C89E-6711-43E7-A83E-5B9F5F3A5261}"/>
                </a:ext>
              </a:extLst>
            </p:cNvPr>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6498982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2452" y="684832"/>
            <a:ext cx="3828963" cy="584775"/>
          </a:xfrm>
          <a:prstGeom prst="rect">
            <a:avLst/>
          </a:prstGeom>
          <a:noFill/>
        </p:spPr>
        <p:txBody>
          <a:bodyPr wrap="square" rtlCol="0">
            <a:spAutoFit/>
          </a:bodyPr>
          <a:lstStyle/>
          <a:p>
            <a:pPr algn="ctr"/>
            <a:r>
              <a:rPr lang="en-US" sz="3200" b="1" dirty="0">
                <a:solidFill>
                  <a:schemeClr val="tx1">
                    <a:lumMod val="65000"/>
                    <a:lumOff val="35000"/>
                  </a:schemeClr>
                </a:solidFill>
                <a:latin typeface="GeosansLight" panose="02000603020000020003" pitchFamily="2" charset="0"/>
              </a:rPr>
              <a:t>Data Exploration</a:t>
            </a:r>
            <a:endParaRPr lang="id-ID" sz="3200" b="1" dirty="0">
              <a:solidFill>
                <a:schemeClr val="tx1">
                  <a:lumMod val="65000"/>
                  <a:lumOff val="35000"/>
                </a:schemeClr>
              </a:solidFill>
              <a:latin typeface="GeosansLight" panose="02000603020000020003" pitchFamily="2" charset="0"/>
            </a:endParaRPr>
          </a:p>
        </p:txBody>
      </p:sp>
      <p:sp>
        <p:nvSpPr>
          <p:cNvPr id="8" name="Rectangle 7">
            <a:extLst>
              <a:ext uri="{FF2B5EF4-FFF2-40B4-BE49-F238E27FC236}">
                <a16:creationId xmlns:a16="http://schemas.microsoft.com/office/drawing/2014/main" id="{D6CDE4DD-C1A0-46AE-937D-26222E571891}"/>
              </a:ext>
            </a:extLst>
          </p:cNvPr>
          <p:cNvSpPr/>
          <p:nvPr/>
        </p:nvSpPr>
        <p:spPr>
          <a:xfrm>
            <a:off x="0" y="6474738"/>
            <a:ext cx="4152099" cy="261610"/>
          </a:xfrm>
          <a:prstGeom prst="rect">
            <a:avLst/>
          </a:prstGeom>
        </p:spPr>
        <p:txBody>
          <a:bodyPr wrap="none">
            <a:spAutoFit/>
          </a:bodyPr>
          <a:lstStyle/>
          <a:p>
            <a:r>
              <a:rPr lang="en-GB" sz="1100" dirty="0">
                <a:solidFill>
                  <a:schemeClr val="bg1">
                    <a:lumMod val="65000"/>
                  </a:schemeClr>
                </a:solidFill>
                <a:hlinkClick r:id="rId3">
                  <a:extLst>
                    <a:ext uri="{A12FA001-AC4F-418D-AE19-62706E023703}">
                      <ahyp:hlinkClr xmlns:ahyp="http://schemas.microsoft.com/office/drawing/2018/hyperlinkcolor" val="tx"/>
                    </a:ext>
                  </a:extLst>
                </a:hlinkClick>
              </a:rPr>
              <a:t>*</a:t>
            </a:r>
            <a:r>
              <a:rPr lang="en-GB" sz="1100" u="sng" dirty="0">
                <a:solidFill>
                  <a:schemeClr val="bg1">
                    <a:lumMod val="65000"/>
                  </a:schemeClr>
                </a:solidFill>
              </a:rPr>
              <a:t>https://www.kaggle.com/c/new-york-city-taxi-fare-prediction/data</a:t>
            </a:r>
          </a:p>
        </p:txBody>
      </p:sp>
      <p:sp>
        <p:nvSpPr>
          <p:cNvPr id="10" name="矩形 5">
            <a:extLst>
              <a:ext uri="{FF2B5EF4-FFF2-40B4-BE49-F238E27FC236}">
                <a16:creationId xmlns:a16="http://schemas.microsoft.com/office/drawing/2014/main" id="{2A277195-85A0-4869-BA76-EFCB2B4D9A63}"/>
              </a:ext>
            </a:extLst>
          </p:cNvPr>
          <p:cNvSpPr/>
          <p:nvPr/>
        </p:nvSpPr>
        <p:spPr>
          <a:xfrm>
            <a:off x="660414" y="-252767"/>
            <a:ext cx="1055462" cy="1829895"/>
          </a:xfrm>
          <a:prstGeom prst="rect">
            <a:avLst/>
          </a:prstGeom>
          <a:solidFill>
            <a:srgbClr val="FFC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9">
            <a:extLst>
              <a:ext uri="{FF2B5EF4-FFF2-40B4-BE49-F238E27FC236}">
                <a16:creationId xmlns:a16="http://schemas.microsoft.com/office/drawing/2014/main" id="{DAC49E2B-1780-4CBB-82BD-7921FB5D1C9E}"/>
              </a:ext>
            </a:extLst>
          </p:cNvPr>
          <p:cNvGrpSpPr/>
          <p:nvPr/>
        </p:nvGrpSpPr>
        <p:grpSpPr>
          <a:xfrm>
            <a:off x="792240" y="700280"/>
            <a:ext cx="762000" cy="762000"/>
            <a:chOff x="2895600" y="953047"/>
            <a:chExt cx="762000" cy="762000"/>
          </a:xfrm>
        </p:grpSpPr>
        <p:sp>
          <p:nvSpPr>
            <p:cNvPr id="17" name="椭圆 8">
              <a:extLst>
                <a:ext uri="{FF2B5EF4-FFF2-40B4-BE49-F238E27FC236}">
                  <a16:creationId xmlns:a16="http://schemas.microsoft.com/office/drawing/2014/main" id="{752A2D7B-2602-41B7-A7E2-8C82754F3768}"/>
                </a:ext>
              </a:extLst>
            </p:cNvPr>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7">
              <a:extLst>
                <a:ext uri="{FF2B5EF4-FFF2-40B4-BE49-F238E27FC236}">
                  <a16:creationId xmlns:a16="http://schemas.microsoft.com/office/drawing/2014/main" id="{8A8AE549-1434-43CB-A699-99D3F278EFE7}"/>
                </a:ext>
              </a:extLst>
            </p:cNvPr>
            <p:cNvSpPr txBox="1"/>
            <p:nvPr/>
          </p:nvSpPr>
          <p:spPr>
            <a:xfrm>
              <a:off x="3048813" y="980104"/>
              <a:ext cx="455574" cy="707886"/>
            </a:xfrm>
            <a:prstGeom prst="rect">
              <a:avLst/>
            </a:prstGeom>
            <a:noFill/>
          </p:spPr>
          <p:txBody>
            <a:bodyPr wrap="none" rtlCol="0">
              <a:spAutoFit/>
            </a:bodyPr>
            <a:lstStyle/>
            <a:p>
              <a:r>
                <a:rPr lang="en-US" altLang="zh-CN" sz="4000" dirty="0">
                  <a:solidFill>
                    <a:srgbClr val="FFC230"/>
                  </a:solidFill>
                </a:rPr>
                <a:t>2</a:t>
              </a:r>
              <a:endParaRPr lang="zh-CN" altLang="en-US" sz="4000" dirty="0">
                <a:solidFill>
                  <a:srgbClr val="FFC230"/>
                </a:solidFill>
              </a:endParaRPr>
            </a:p>
          </p:txBody>
        </p:sp>
      </p:grpSp>
      <p:cxnSp>
        <p:nvCxnSpPr>
          <p:cNvPr id="19" name="直接连接符 25">
            <a:extLst>
              <a:ext uri="{FF2B5EF4-FFF2-40B4-BE49-F238E27FC236}">
                <a16:creationId xmlns:a16="http://schemas.microsoft.com/office/drawing/2014/main" id="{53B197CA-CEFF-4F85-9742-F3FF5BE34FAB}"/>
              </a:ext>
            </a:extLst>
          </p:cNvPr>
          <p:cNvCxnSpPr>
            <a:cxnSpLocks/>
          </p:cNvCxnSpPr>
          <p:nvPr/>
        </p:nvCxnSpPr>
        <p:spPr>
          <a:xfrm>
            <a:off x="1889390" y="1227713"/>
            <a:ext cx="324458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7877633-9F78-4610-8E9E-03C35A24CE92}"/>
              </a:ext>
            </a:extLst>
          </p:cNvPr>
          <p:cNvSpPr/>
          <p:nvPr/>
        </p:nvSpPr>
        <p:spPr>
          <a:xfrm>
            <a:off x="1803012" y="1269607"/>
            <a:ext cx="2313005" cy="369332"/>
          </a:xfrm>
          <a:prstGeom prst="rect">
            <a:avLst/>
          </a:prstGeom>
        </p:spPr>
        <p:txBody>
          <a:bodyPr wrap="none">
            <a:spAutoFit/>
          </a:bodyPr>
          <a:lstStyle/>
          <a:p>
            <a:r>
              <a:rPr lang="en-US" dirty="0">
                <a:solidFill>
                  <a:schemeClr val="accent1">
                    <a:lumMod val="75000"/>
                  </a:schemeClr>
                </a:solidFill>
                <a:ea typeface="Roboto" panose="02000000000000000000" pitchFamily="2" charset="0"/>
              </a:rPr>
              <a:t>55M+ Taxi fare records</a:t>
            </a:r>
            <a:endParaRPr lang="en-US" dirty="0">
              <a:solidFill>
                <a:schemeClr val="accent1">
                  <a:lumMod val="75000"/>
                </a:schemeClr>
              </a:solidFill>
            </a:endParaRPr>
          </a:p>
        </p:txBody>
      </p:sp>
      <p:grpSp>
        <p:nvGrpSpPr>
          <p:cNvPr id="20" name="Group 19">
            <a:extLst>
              <a:ext uri="{FF2B5EF4-FFF2-40B4-BE49-F238E27FC236}">
                <a16:creationId xmlns:a16="http://schemas.microsoft.com/office/drawing/2014/main" id="{D92FB3EF-0D29-4A11-B436-CA81B1917798}"/>
              </a:ext>
            </a:extLst>
          </p:cNvPr>
          <p:cNvGrpSpPr/>
          <p:nvPr/>
        </p:nvGrpSpPr>
        <p:grpSpPr>
          <a:xfrm>
            <a:off x="792240" y="1760191"/>
            <a:ext cx="11152110" cy="1184940"/>
            <a:chOff x="5250228" y="1576441"/>
            <a:chExt cx="5983561" cy="1184940"/>
          </a:xfrm>
        </p:grpSpPr>
        <p:sp>
          <p:nvSpPr>
            <p:cNvPr id="21" name="TextBox 20">
              <a:extLst>
                <a:ext uri="{FF2B5EF4-FFF2-40B4-BE49-F238E27FC236}">
                  <a16:creationId xmlns:a16="http://schemas.microsoft.com/office/drawing/2014/main" id="{CB34B174-C0D5-491D-AED6-B3201ACA01F5}"/>
                </a:ext>
              </a:extLst>
            </p:cNvPr>
            <p:cNvSpPr txBox="1"/>
            <p:nvPr/>
          </p:nvSpPr>
          <p:spPr>
            <a:xfrm>
              <a:off x="5250228" y="1576441"/>
              <a:ext cx="5983561" cy="1184940"/>
            </a:xfrm>
            <a:prstGeom prst="rect">
              <a:avLst/>
            </a:prstGeom>
            <a:noFill/>
          </p:spPr>
          <p:txBody>
            <a:bodyPr wrap="square" rtlCol="0">
              <a:spAutoFit/>
            </a:bodyPr>
            <a:lstStyle/>
            <a:p>
              <a:r>
                <a:rPr lang="en-US" sz="2400" dirty="0"/>
                <a:t>Data Overview</a:t>
              </a:r>
            </a:p>
            <a:p>
              <a:endParaRPr lang="en-US" sz="1100" dirty="0"/>
            </a:p>
            <a:p>
              <a:pPr marL="285750" indent="-285750">
                <a:buFont typeface="Wingdings" panose="05000000000000000000" pitchFamily="2" charset="2"/>
                <a:buChar char="§"/>
              </a:pPr>
              <a:r>
                <a:rPr lang="en-US" dirty="0"/>
                <a:t>New York Taxi Fare records on over 55M trips</a:t>
              </a:r>
            </a:p>
            <a:p>
              <a:r>
                <a:rPr lang="en-US" dirty="0"/>
                <a:t> </a:t>
              </a:r>
            </a:p>
          </p:txBody>
        </p:sp>
        <p:sp>
          <p:nvSpPr>
            <p:cNvPr id="22" name="Rectangle 21">
              <a:extLst>
                <a:ext uri="{FF2B5EF4-FFF2-40B4-BE49-F238E27FC236}">
                  <a16:creationId xmlns:a16="http://schemas.microsoft.com/office/drawing/2014/main" id="{4766200E-F9CE-4B8C-AD74-304A79B12080}"/>
                </a:ext>
              </a:extLst>
            </p:cNvPr>
            <p:cNvSpPr/>
            <p:nvPr/>
          </p:nvSpPr>
          <p:spPr>
            <a:xfrm flipV="1">
              <a:off x="5304823" y="1994323"/>
              <a:ext cx="5595887" cy="45719"/>
            </a:xfrm>
            <a:prstGeom prst="rect">
              <a:avLst/>
            </a:prstGeom>
            <a:solidFill>
              <a:schemeClr val="accent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23" name="Picture 22">
            <a:extLst>
              <a:ext uri="{FF2B5EF4-FFF2-40B4-BE49-F238E27FC236}">
                <a16:creationId xmlns:a16="http://schemas.microsoft.com/office/drawing/2014/main" id="{5F5E9743-AC05-4D19-B538-03B4894003FF}"/>
              </a:ext>
            </a:extLst>
          </p:cNvPr>
          <p:cNvPicPr>
            <a:picLocks noChangeAspect="1"/>
          </p:cNvPicPr>
          <p:nvPr/>
        </p:nvPicPr>
        <p:blipFill rotWithShape="1">
          <a:blip r:embed="rId4">
            <a:clrChange>
              <a:clrFrom>
                <a:srgbClr val="FFFFFF"/>
              </a:clrFrom>
              <a:clrTo>
                <a:srgbClr val="FFFFFF">
                  <a:alpha val="0"/>
                </a:srgbClr>
              </a:clrTo>
            </a:clrChange>
            <a:duotone>
              <a:schemeClr val="accent1">
                <a:shade val="45000"/>
                <a:satMod val="135000"/>
              </a:schemeClr>
              <a:prstClr val="white"/>
            </a:duotone>
            <a:extLst>
              <a:ext uri="{BEBA8EAE-BF5A-486C-A8C5-ECC9F3942E4B}">
                <a14:imgProps xmlns:a14="http://schemas.microsoft.com/office/drawing/2010/main">
                  <a14:imgLayer r:embed="rId5">
                    <a14:imgEffect>
                      <a14:sharpenSoften amount="50000"/>
                    </a14:imgEffect>
                  </a14:imgLayer>
                </a14:imgProps>
              </a:ext>
            </a:extLst>
          </a:blip>
          <a:srcRect b="4693"/>
          <a:stretch/>
        </p:blipFill>
        <p:spPr>
          <a:xfrm>
            <a:off x="1088328" y="4220281"/>
            <a:ext cx="3877985" cy="1866881"/>
          </a:xfrm>
          <a:prstGeom prst="rect">
            <a:avLst/>
          </a:prstGeom>
        </p:spPr>
      </p:pic>
      <p:pic>
        <p:nvPicPr>
          <p:cNvPr id="5" name="Picture 4">
            <a:extLst>
              <a:ext uri="{FF2B5EF4-FFF2-40B4-BE49-F238E27FC236}">
                <a16:creationId xmlns:a16="http://schemas.microsoft.com/office/drawing/2014/main" id="{922CF18A-3393-4AC4-9ABE-DAD13268BA1B}"/>
              </a:ext>
            </a:extLst>
          </p:cNvPr>
          <p:cNvPicPr>
            <a:picLocks noChangeAspect="1"/>
          </p:cNvPicPr>
          <p:nvPr/>
        </p:nvPicPr>
        <p:blipFill>
          <a:blip r:embed="rId6">
            <a:clrChange>
              <a:clrFrom>
                <a:srgbClr val="FFFFFF"/>
              </a:clrFrom>
              <a:clrTo>
                <a:srgbClr val="FFFFFF">
                  <a:alpha val="0"/>
                </a:srgbClr>
              </a:clrTo>
            </a:clrChange>
            <a:duotone>
              <a:schemeClr val="accent1">
                <a:shade val="45000"/>
                <a:satMod val="135000"/>
              </a:schemeClr>
              <a:prstClr val="white"/>
            </a:duotone>
            <a:extLst>
              <a:ext uri="{BEBA8EAE-BF5A-486C-A8C5-ECC9F3942E4B}">
                <a14:imgProps xmlns:a14="http://schemas.microsoft.com/office/drawing/2010/main">
                  <a14:imgLayer r:embed="rId7">
                    <a14:imgEffect>
                      <a14:sharpenSoften amount="50000"/>
                    </a14:imgEffect>
                  </a14:imgLayer>
                </a14:imgProps>
              </a:ext>
              <a:ext uri="{28A0092B-C50C-407E-A947-70E740481C1C}">
                <a14:useLocalDpi xmlns:a14="http://schemas.microsoft.com/office/drawing/2010/main" val="0"/>
              </a:ext>
            </a:extLst>
          </a:blip>
          <a:stretch>
            <a:fillRect/>
          </a:stretch>
        </p:blipFill>
        <p:spPr>
          <a:xfrm>
            <a:off x="8072302" y="3404859"/>
            <a:ext cx="3108384" cy="1552575"/>
          </a:xfrm>
          <a:prstGeom prst="rect">
            <a:avLst/>
          </a:prstGeom>
        </p:spPr>
      </p:pic>
      <p:pic>
        <p:nvPicPr>
          <p:cNvPr id="7" name="Picture 6">
            <a:extLst>
              <a:ext uri="{FF2B5EF4-FFF2-40B4-BE49-F238E27FC236}">
                <a16:creationId xmlns:a16="http://schemas.microsoft.com/office/drawing/2014/main" id="{153D767C-70C4-4C36-BA4B-6DF133B22451}"/>
              </a:ext>
            </a:extLst>
          </p:cNvPr>
          <p:cNvPicPr>
            <a:picLocks noChangeAspect="1"/>
          </p:cNvPicPr>
          <p:nvPr/>
        </p:nvPicPr>
        <p:blipFill>
          <a:blip r:embed="rId8">
            <a:clrChange>
              <a:clrFrom>
                <a:srgbClr val="FFFFFF"/>
              </a:clrFrom>
              <a:clrTo>
                <a:srgbClr val="FFFFFF">
                  <a:alpha val="0"/>
                </a:srgbClr>
              </a:clrTo>
            </a:clrChange>
            <a:duotone>
              <a:schemeClr val="accent1">
                <a:shade val="45000"/>
                <a:satMod val="135000"/>
              </a:schemeClr>
              <a:prstClr val="white"/>
            </a:duotone>
            <a:extLst>
              <a:ext uri="{BEBA8EAE-BF5A-486C-A8C5-ECC9F3942E4B}">
                <a14:imgProps xmlns:a14="http://schemas.microsoft.com/office/drawing/2010/main">
                  <a14:imgLayer r:embed="rId9">
                    <a14:imgEffect>
                      <a14:sharpenSoften amount="50000"/>
                    </a14:imgEffect>
                  </a14:imgLayer>
                </a14:imgProps>
              </a:ext>
              <a:ext uri="{28A0092B-C50C-407E-A947-70E740481C1C}">
                <a14:useLocalDpi xmlns:a14="http://schemas.microsoft.com/office/drawing/2010/main" val="0"/>
              </a:ext>
            </a:extLst>
          </a:blip>
          <a:stretch>
            <a:fillRect/>
          </a:stretch>
        </p:blipFill>
        <p:spPr>
          <a:xfrm>
            <a:off x="8140558" y="5010795"/>
            <a:ext cx="3040128" cy="1547123"/>
          </a:xfrm>
          <a:prstGeom prst="rect">
            <a:avLst/>
          </a:prstGeom>
        </p:spPr>
      </p:pic>
      <p:sp>
        <p:nvSpPr>
          <p:cNvPr id="11" name="Rectangle 10">
            <a:extLst>
              <a:ext uri="{FF2B5EF4-FFF2-40B4-BE49-F238E27FC236}">
                <a16:creationId xmlns:a16="http://schemas.microsoft.com/office/drawing/2014/main" id="{428582DC-6A88-4CDD-B02B-3057FE887AC9}"/>
              </a:ext>
            </a:extLst>
          </p:cNvPr>
          <p:cNvSpPr/>
          <p:nvPr/>
        </p:nvSpPr>
        <p:spPr>
          <a:xfrm>
            <a:off x="1078881" y="3006021"/>
            <a:ext cx="3877985" cy="338554"/>
          </a:xfrm>
          <a:prstGeom prst="rect">
            <a:avLst/>
          </a:prstGeom>
        </p:spPr>
        <p:txBody>
          <a:bodyPr wrap="none">
            <a:spAutoFit/>
          </a:bodyPr>
          <a:lstStyle/>
          <a:p>
            <a:r>
              <a:rPr lang="en-US" altLang="zh-CN" sz="1400" dirty="0"/>
              <a:t>Mean:  12.47  /  Min: 2.51  /  Max: 196.83</a:t>
            </a:r>
            <a:r>
              <a:rPr lang="en-US" altLang="zh-CN" sz="1600" dirty="0"/>
              <a:t>	</a:t>
            </a:r>
            <a:endParaRPr lang="en-US" sz="1600" dirty="0"/>
          </a:p>
        </p:txBody>
      </p:sp>
      <p:sp>
        <p:nvSpPr>
          <p:cNvPr id="25" name="Rectangle 24">
            <a:extLst>
              <a:ext uri="{FF2B5EF4-FFF2-40B4-BE49-F238E27FC236}">
                <a16:creationId xmlns:a16="http://schemas.microsoft.com/office/drawing/2014/main" id="{5ADE6A43-11A9-410A-A236-25346A27D11F}"/>
              </a:ext>
            </a:extLst>
          </p:cNvPr>
          <p:cNvSpPr/>
          <p:nvPr/>
        </p:nvSpPr>
        <p:spPr>
          <a:xfrm>
            <a:off x="1084573" y="2722327"/>
            <a:ext cx="2031325" cy="369332"/>
          </a:xfrm>
          <a:prstGeom prst="rect">
            <a:avLst/>
          </a:prstGeom>
        </p:spPr>
        <p:txBody>
          <a:bodyPr wrap="none">
            <a:spAutoFit/>
          </a:bodyPr>
          <a:lstStyle/>
          <a:p>
            <a:r>
              <a:rPr lang="en-US" altLang="zh-CN" sz="1600" dirty="0"/>
              <a:t>Fare Amount</a:t>
            </a:r>
            <a:r>
              <a:rPr lang="en-US" altLang="zh-CN" dirty="0"/>
              <a:t>	</a:t>
            </a:r>
            <a:endParaRPr lang="en-US" dirty="0"/>
          </a:p>
        </p:txBody>
      </p:sp>
      <p:cxnSp>
        <p:nvCxnSpPr>
          <p:cNvPr id="27" name="直接连接符 25">
            <a:extLst>
              <a:ext uri="{FF2B5EF4-FFF2-40B4-BE49-F238E27FC236}">
                <a16:creationId xmlns:a16="http://schemas.microsoft.com/office/drawing/2014/main" id="{1874071A-4860-4EDB-91F1-29CBA4194BA3}"/>
              </a:ext>
            </a:extLst>
          </p:cNvPr>
          <p:cNvCxnSpPr>
            <a:cxnSpLocks/>
          </p:cNvCxnSpPr>
          <p:nvPr/>
        </p:nvCxnSpPr>
        <p:spPr>
          <a:xfrm>
            <a:off x="1159957" y="3040523"/>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61C837CA-647E-4AC5-A7D3-FDBEACB2A5F6}"/>
              </a:ext>
            </a:extLst>
          </p:cNvPr>
          <p:cNvSpPr/>
          <p:nvPr/>
        </p:nvSpPr>
        <p:spPr>
          <a:xfrm>
            <a:off x="1094098" y="3662340"/>
            <a:ext cx="2954655" cy="307777"/>
          </a:xfrm>
          <a:prstGeom prst="rect">
            <a:avLst/>
          </a:prstGeom>
        </p:spPr>
        <p:txBody>
          <a:bodyPr wrap="none">
            <a:spAutoFit/>
          </a:bodyPr>
          <a:lstStyle/>
          <a:p>
            <a:r>
              <a:rPr lang="en-US" altLang="zh-CN" sz="1400" dirty="0"/>
              <a:t>Mean:  1.7  /  Min: 1  /  Max: 8	</a:t>
            </a:r>
            <a:endParaRPr lang="en-US" sz="1400" dirty="0"/>
          </a:p>
        </p:txBody>
      </p:sp>
      <p:sp>
        <p:nvSpPr>
          <p:cNvPr id="29" name="Rectangle 28">
            <a:extLst>
              <a:ext uri="{FF2B5EF4-FFF2-40B4-BE49-F238E27FC236}">
                <a16:creationId xmlns:a16="http://schemas.microsoft.com/office/drawing/2014/main" id="{9898779C-F342-4FC0-B328-BBCDD50BC787}"/>
              </a:ext>
            </a:extLst>
          </p:cNvPr>
          <p:cNvSpPr/>
          <p:nvPr/>
        </p:nvSpPr>
        <p:spPr>
          <a:xfrm>
            <a:off x="1084573" y="3359683"/>
            <a:ext cx="2031325" cy="338554"/>
          </a:xfrm>
          <a:prstGeom prst="rect">
            <a:avLst/>
          </a:prstGeom>
        </p:spPr>
        <p:txBody>
          <a:bodyPr wrap="none">
            <a:spAutoFit/>
          </a:bodyPr>
          <a:lstStyle/>
          <a:p>
            <a:r>
              <a:rPr lang="en-US" altLang="zh-CN" sz="1600" dirty="0"/>
              <a:t>Passenger Count	</a:t>
            </a:r>
            <a:endParaRPr lang="en-US" sz="1600" dirty="0"/>
          </a:p>
        </p:txBody>
      </p:sp>
      <p:cxnSp>
        <p:nvCxnSpPr>
          <p:cNvPr id="30" name="直接连接符 25">
            <a:extLst>
              <a:ext uri="{FF2B5EF4-FFF2-40B4-BE49-F238E27FC236}">
                <a16:creationId xmlns:a16="http://schemas.microsoft.com/office/drawing/2014/main" id="{F807F0BA-849A-422B-B77C-A8AF5C330A55}"/>
              </a:ext>
            </a:extLst>
          </p:cNvPr>
          <p:cNvCxnSpPr>
            <a:cxnSpLocks/>
          </p:cNvCxnSpPr>
          <p:nvPr/>
        </p:nvCxnSpPr>
        <p:spPr>
          <a:xfrm>
            <a:off x="1166609" y="3679992"/>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568429F9-4C7D-4F5A-9608-E36CA9730AAA}"/>
              </a:ext>
            </a:extLst>
          </p:cNvPr>
          <p:cNvSpPr/>
          <p:nvPr/>
        </p:nvSpPr>
        <p:spPr>
          <a:xfrm>
            <a:off x="7191375" y="2314561"/>
            <a:ext cx="4292456" cy="923330"/>
          </a:xfrm>
          <a:prstGeom prst="rect">
            <a:avLst/>
          </a:prstGeom>
        </p:spPr>
        <p:txBody>
          <a:bodyPr wrap="square">
            <a:spAutoFit/>
          </a:bodyPr>
          <a:lstStyle/>
          <a:p>
            <a:pPr marL="285750" indent="-285750">
              <a:buFont typeface="Wingdings" panose="05000000000000000000" pitchFamily="2" charset="2"/>
              <a:buChar char="§"/>
            </a:pPr>
            <a:r>
              <a:rPr lang="en-US" dirty="0"/>
              <a:t>8 Variables with information on fare amount, time, pick-up/drop-off longitude and latitude, passenger count</a:t>
            </a:r>
          </a:p>
        </p:txBody>
      </p:sp>
      <p:sp>
        <p:nvSpPr>
          <p:cNvPr id="32" name="Rectangle 31">
            <a:extLst>
              <a:ext uri="{FF2B5EF4-FFF2-40B4-BE49-F238E27FC236}">
                <a16:creationId xmlns:a16="http://schemas.microsoft.com/office/drawing/2014/main" id="{5B58B7C1-2BAE-4DB2-9260-D83B83D3CB57}"/>
              </a:ext>
            </a:extLst>
          </p:cNvPr>
          <p:cNvSpPr/>
          <p:nvPr/>
        </p:nvSpPr>
        <p:spPr>
          <a:xfrm>
            <a:off x="2141071" y="6031073"/>
            <a:ext cx="2001253" cy="307777"/>
          </a:xfrm>
          <a:prstGeom prst="rect">
            <a:avLst/>
          </a:prstGeom>
        </p:spPr>
        <p:txBody>
          <a:bodyPr wrap="none">
            <a:spAutoFit/>
          </a:bodyPr>
          <a:lstStyle/>
          <a:p>
            <a:r>
              <a:rPr lang="en-US" altLang="zh-CN" sz="1400" i="1" dirty="0"/>
              <a:t>Fare amount distribution</a:t>
            </a:r>
            <a:endParaRPr lang="en-US" sz="1400" i="1" dirty="0"/>
          </a:p>
        </p:txBody>
      </p:sp>
      <p:sp>
        <p:nvSpPr>
          <p:cNvPr id="33" name="Rectangle 32">
            <a:extLst>
              <a:ext uri="{FF2B5EF4-FFF2-40B4-BE49-F238E27FC236}">
                <a16:creationId xmlns:a16="http://schemas.microsoft.com/office/drawing/2014/main" id="{7D851B84-4C15-4D0B-80D3-38ADC3468838}"/>
              </a:ext>
            </a:extLst>
          </p:cNvPr>
          <p:cNvSpPr/>
          <p:nvPr/>
        </p:nvSpPr>
        <p:spPr>
          <a:xfrm>
            <a:off x="7048500" y="3977721"/>
            <a:ext cx="1037207" cy="523220"/>
          </a:xfrm>
          <a:prstGeom prst="rect">
            <a:avLst/>
          </a:prstGeom>
        </p:spPr>
        <p:txBody>
          <a:bodyPr wrap="none">
            <a:spAutoFit/>
          </a:bodyPr>
          <a:lstStyle/>
          <a:p>
            <a:pPr algn="r"/>
            <a:r>
              <a:rPr lang="en-US" altLang="zh-CN" sz="1400" i="1" dirty="0"/>
              <a:t>Rides</a:t>
            </a:r>
          </a:p>
          <a:p>
            <a:pPr algn="r"/>
            <a:r>
              <a:rPr lang="en-US" altLang="zh-CN" sz="1400" i="1" dirty="0"/>
              <a:t>by weekday</a:t>
            </a:r>
            <a:endParaRPr lang="en-US" sz="1400" i="1" dirty="0"/>
          </a:p>
        </p:txBody>
      </p:sp>
      <p:sp>
        <p:nvSpPr>
          <p:cNvPr id="34" name="Rectangle 33">
            <a:extLst>
              <a:ext uri="{FF2B5EF4-FFF2-40B4-BE49-F238E27FC236}">
                <a16:creationId xmlns:a16="http://schemas.microsoft.com/office/drawing/2014/main" id="{E7C83A7B-B440-4D54-9244-D742077F6410}"/>
              </a:ext>
            </a:extLst>
          </p:cNvPr>
          <p:cNvSpPr/>
          <p:nvPr/>
        </p:nvSpPr>
        <p:spPr>
          <a:xfrm>
            <a:off x="7279973" y="5508512"/>
            <a:ext cx="805734" cy="523220"/>
          </a:xfrm>
          <a:prstGeom prst="rect">
            <a:avLst/>
          </a:prstGeom>
        </p:spPr>
        <p:txBody>
          <a:bodyPr wrap="none">
            <a:spAutoFit/>
          </a:bodyPr>
          <a:lstStyle/>
          <a:p>
            <a:pPr algn="r"/>
            <a:r>
              <a:rPr lang="en-US" altLang="zh-CN" sz="1400" i="1" dirty="0"/>
              <a:t>Rides</a:t>
            </a:r>
          </a:p>
          <a:p>
            <a:pPr algn="r"/>
            <a:r>
              <a:rPr lang="en-US" altLang="zh-CN" sz="1400" i="1" dirty="0"/>
              <a:t>by hours</a:t>
            </a:r>
            <a:endParaRPr lang="en-US" sz="1400" i="1" dirty="0"/>
          </a:p>
        </p:txBody>
      </p:sp>
      <p:sp>
        <p:nvSpPr>
          <p:cNvPr id="35" name="TextBox 34">
            <a:extLst>
              <a:ext uri="{FF2B5EF4-FFF2-40B4-BE49-F238E27FC236}">
                <a16:creationId xmlns:a16="http://schemas.microsoft.com/office/drawing/2014/main" id="{E00ED2C2-0D75-4FE5-84EC-85CB2E07C9E7}"/>
              </a:ext>
            </a:extLst>
          </p:cNvPr>
          <p:cNvSpPr txBox="1"/>
          <p:nvPr/>
        </p:nvSpPr>
        <p:spPr>
          <a:xfrm>
            <a:off x="10736968" y="6474738"/>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05</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723902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7">
            <a:extLst>
              <a:ext uri="{FF2B5EF4-FFF2-40B4-BE49-F238E27FC236}">
                <a16:creationId xmlns:a16="http://schemas.microsoft.com/office/drawing/2014/main" id="{A4D59B0D-E967-4A8B-BB3B-690893FD4F76}"/>
              </a:ext>
            </a:extLst>
          </p:cNvPr>
          <p:cNvSpPr txBox="1">
            <a:spLocks/>
          </p:cNvSpPr>
          <p:nvPr/>
        </p:nvSpPr>
        <p:spPr>
          <a:xfrm>
            <a:off x="211383" y="168932"/>
            <a:ext cx="9008817" cy="75469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z="3200" b="1" dirty="0">
                <a:solidFill>
                  <a:schemeClr val="tx1">
                    <a:lumMod val="85000"/>
                    <a:lumOff val="15000"/>
                  </a:schemeClr>
                </a:solidFill>
              </a:rPr>
              <a:t>Combined with Data from other sources</a:t>
            </a:r>
          </a:p>
        </p:txBody>
      </p:sp>
      <p:pic>
        <p:nvPicPr>
          <p:cNvPr id="12" name="Picture 11">
            <a:extLst>
              <a:ext uri="{FF2B5EF4-FFF2-40B4-BE49-F238E27FC236}">
                <a16:creationId xmlns:a16="http://schemas.microsoft.com/office/drawing/2014/main" id="{2C67F588-987F-4E63-A2F5-B48601A49FBE}"/>
              </a:ext>
            </a:extLst>
          </p:cNvPr>
          <p:cNvPicPr>
            <a:picLocks noChangeAspect="1"/>
          </p:cNvPicPr>
          <p:nvPr/>
        </p:nvPicPr>
        <p:blipFill rotWithShape="1">
          <a:blip r:embed="rId2">
            <a:extLst>
              <a:ext uri="{28A0092B-C50C-407E-A947-70E740481C1C}">
                <a14:useLocalDpi xmlns:a14="http://schemas.microsoft.com/office/drawing/2010/main" val="0"/>
              </a:ext>
            </a:extLst>
          </a:blip>
          <a:srcRect t="4578" r="13795" b="8842"/>
          <a:stretch/>
        </p:blipFill>
        <p:spPr>
          <a:xfrm>
            <a:off x="-51569" y="1264237"/>
            <a:ext cx="4642619" cy="1088438"/>
          </a:xfrm>
          <a:prstGeom prst="rect">
            <a:avLst/>
          </a:prstGeom>
          <a:effectLst>
            <a:outerShdw blurRad="50800" dist="38100" dir="8100000" algn="tr" rotWithShape="0">
              <a:prstClr val="black">
                <a:alpha val="40000"/>
              </a:prstClr>
            </a:outerShdw>
          </a:effectLst>
        </p:spPr>
      </p:pic>
      <p:sp>
        <p:nvSpPr>
          <p:cNvPr id="13" name="Rectangle 12">
            <a:extLst>
              <a:ext uri="{FF2B5EF4-FFF2-40B4-BE49-F238E27FC236}">
                <a16:creationId xmlns:a16="http://schemas.microsoft.com/office/drawing/2014/main" id="{00F96BE2-CC05-4FBE-8563-1EA3E086BD35}"/>
              </a:ext>
            </a:extLst>
          </p:cNvPr>
          <p:cNvSpPr/>
          <p:nvPr/>
        </p:nvSpPr>
        <p:spPr>
          <a:xfrm>
            <a:off x="2426080" y="1432440"/>
            <a:ext cx="1984606" cy="707886"/>
          </a:xfrm>
          <a:prstGeom prst="rect">
            <a:avLst/>
          </a:prstGeom>
        </p:spPr>
        <p:txBody>
          <a:bodyPr wrap="square">
            <a:spAutoFit/>
          </a:bodyPr>
          <a:lstStyle/>
          <a:p>
            <a:pPr algn="r"/>
            <a:r>
              <a:rPr lang="en-US" sz="2000" b="1" dirty="0">
                <a:solidFill>
                  <a:schemeClr val="bg1"/>
                </a:solidFill>
              </a:rPr>
              <a:t>Weather</a:t>
            </a:r>
          </a:p>
          <a:p>
            <a:pPr algn="r"/>
            <a:r>
              <a:rPr lang="en-US" sz="2000" b="1" dirty="0">
                <a:solidFill>
                  <a:schemeClr val="bg1"/>
                </a:solidFill>
              </a:rPr>
              <a:t>Data</a:t>
            </a:r>
          </a:p>
        </p:txBody>
      </p:sp>
      <p:pic>
        <p:nvPicPr>
          <p:cNvPr id="15" name="Picture 14">
            <a:extLst>
              <a:ext uri="{FF2B5EF4-FFF2-40B4-BE49-F238E27FC236}">
                <a16:creationId xmlns:a16="http://schemas.microsoft.com/office/drawing/2014/main" id="{F883BE67-02C3-4196-9A99-4DECBF131FC4}"/>
              </a:ext>
            </a:extLst>
          </p:cNvPr>
          <p:cNvPicPr>
            <a:picLocks noChangeAspect="1"/>
          </p:cNvPicPr>
          <p:nvPr/>
        </p:nvPicPr>
        <p:blipFill rotWithShape="1">
          <a:blip r:embed="rId3">
            <a:extLst>
              <a:ext uri="{28A0092B-C50C-407E-A947-70E740481C1C}">
                <a14:useLocalDpi xmlns:a14="http://schemas.microsoft.com/office/drawing/2010/main" val="0"/>
              </a:ext>
            </a:extLst>
          </a:blip>
          <a:srcRect t="3838" r="13975" b="9582"/>
          <a:stretch/>
        </p:blipFill>
        <p:spPr>
          <a:xfrm>
            <a:off x="-53556" y="2476500"/>
            <a:ext cx="4642620" cy="1088438"/>
          </a:xfrm>
          <a:prstGeom prst="rect">
            <a:avLst/>
          </a:prstGeom>
          <a:effectLst>
            <a:outerShdw blurRad="50800" dist="38100" dir="8100000" algn="tr" rotWithShape="0">
              <a:prstClr val="black">
                <a:alpha val="40000"/>
              </a:prstClr>
            </a:outerShdw>
          </a:effectLst>
        </p:spPr>
      </p:pic>
      <p:sp>
        <p:nvSpPr>
          <p:cNvPr id="34" name="Rectangle 33">
            <a:extLst>
              <a:ext uri="{FF2B5EF4-FFF2-40B4-BE49-F238E27FC236}">
                <a16:creationId xmlns:a16="http://schemas.microsoft.com/office/drawing/2014/main" id="{F93C6035-690D-4EC4-B832-274B48AD0FD2}"/>
              </a:ext>
            </a:extLst>
          </p:cNvPr>
          <p:cNvSpPr/>
          <p:nvPr/>
        </p:nvSpPr>
        <p:spPr>
          <a:xfrm>
            <a:off x="2436366" y="2644703"/>
            <a:ext cx="1984606" cy="707886"/>
          </a:xfrm>
          <a:prstGeom prst="rect">
            <a:avLst/>
          </a:prstGeom>
          <a:effectLst>
            <a:outerShdw blurRad="50800" dist="38100" dir="8100000" algn="tr" rotWithShape="0">
              <a:prstClr val="black">
                <a:alpha val="40000"/>
              </a:prstClr>
            </a:outerShdw>
          </a:effectLst>
        </p:spPr>
        <p:txBody>
          <a:bodyPr wrap="square">
            <a:spAutoFit/>
          </a:bodyPr>
          <a:lstStyle/>
          <a:p>
            <a:pPr algn="r"/>
            <a:r>
              <a:rPr lang="en-US" sz="2000" b="1" dirty="0">
                <a:solidFill>
                  <a:schemeClr val="bg1"/>
                </a:solidFill>
              </a:rPr>
              <a:t>Holiday</a:t>
            </a:r>
          </a:p>
          <a:p>
            <a:pPr algn="r"/>
            <a:r>
              <a:rPr lang="en-US" sz="2000" b="1" dirty="0">
                <a:solidFill>
                  <a:schemeClr val="bg1"/>
                </a:solidFill>
              </a:rPr>
              <a:t>Data</a:t>
            </a:r>
          </a:p>
        </p:txBody>
      </p:sp>
      <p:pic>
        <p:nvPicPr>
          <p:cNvPr id="17" name="Picture 16">
            <a:extLst>
              <a:ext uri="{FF2B5EF4-FFF2-40B4-BE49-F238E27FC236}">
                <a16:creationId xmlns:a16="http://schemas.microsoft.com/office/drawing/2014/main" id="{C35236B1-4209-4245-A890-BEA00BB474C2}"/>
              </a:ext>
            </a:extLst>
          </p:cNvPr>
          <p:cNvPicPr>
            <a:picLocks noChangeAspect="1"/>
          </p:cNvPicPr>
          <p:nvPr/>
        </p:nvPicPr>
        <p:blipFill rotWithShape="1">
          <a:blip r:embed="rId4">
            <a:extLst>
              <a:ext uri="{28A0092B-C50C-407E-A947-70E740481C1C}">
                <a14:useLocalDpi xmlns:a14="http://schemas.microsoft.com/office/drawing/2010/main" val="0"/>
              </a:ext>
            </a:extLst>
          </a:blip>
          <a:srcRect t="10351" r="13863" b="3079"/>
          <a:stretch/>
        </p:blipFill>
        <p:spPr>
          <a:xfrm>
            <a:off x="-60212" y="3669713"/>
            <a:ext cx="4649276" cy="1088438"/>
          </a:xfrm>
          <a:prstGeom prst="rect">
            <a:avLst/>
          </a:prstGeom>
          <a:effectLst>
            <a:outerShdw blurRad="50800" dist="38100" dir="8100000" algn="tr" rotWithShape="0">
              <a:prstClr val="black">
                <a:alpha val="40000"/>
              </a:prstClr>
            </a:outerShdw>
          </a:effectLst>
        </p:spPr>
      </p:pic>
      <p:sp>
        <p:nvSpPr>
          <p:cNvPr id="18" name="Rectangle 17">
            <a:extLst>
              <a:ext uri="{FF2B5EF4-FFF2-40B4-BE49-F238E27FC236}">
                <a16:creationId xmlns:a16="http://schemas.microsoft.com/office/drawing/2014/main" id="{5DEE0E8C-7799-4B5B-8877-B21F575C9AEA}"/>
              </a:ext>
            </a:extLst>
          </p:cNvPr>
          <p:cNvSpPr/>
          <p:nvPr/>
        </p:nvSpPr>
        <p:spPr>
          <a:xfrm>
            <a:off x="-1639795" y="3877924"/>
            <a:ext cx="6096000" cy="707886"/>
          </a:xfrm>
          <a:prstGeom prst="rect">
            <a:avLst/>
          </a:prstGeom>
          <a:effectLst>
            <a:outerShdw blurRad="50800" dist="38100" dir="8100000" algn="tr" rotWithShape="0">
              <a:prstClr val="black">
                <a:alpha val="40000"/>
              </a:prstClr>
            </a:outerShdw>
          </a:effectLst>
        </p:spPr>
        <p:txBody>
          <a:bodyPr>
            <a:spAutoFit/>
          </a:bodyPr>
          <a:lstStyle/>
          <a:p>
            <a:pPr algn="r"/>
            <a:r>
              <a:rPr lang="en-US" sz="2000" b="1" dirty="0">
                <a:solidFill>
                  <a:schemeClr val="bg1"/>
                </a:solidFill>
              </a:rPr>
              <a:t>Traffic Counts</a:t>
            </a:r>
          </a:p>
          <a:p>
            <a:pPr algn="r"/>
            <a:r>
              <a:rPr lang="en-US" sz="2000" b="1" dirty="0">
                <a:solidFill>
                  <a:schemeClr val="bg1"/>
                </a:solidFill>
              </a:rPr>
              <a:t>Data</a:t>
            </a:r>
          </a:p>
        </p:txBody>
      </p:sp>
      <p:pic>
        <p:nvPicPr>
          <p:cNvPr id="36" name="Picture 35">
            <a:extLst>
              <a:ext uri="{FF2B5EF4-FFF2-40B4-BE49-F238E27FC236}">
                <a16:creationId xmlns:a16="http://schemas.microsoft.com/office/drawing/2014/main" id="{1066889D-3AD3-4B2E-BCD8-CDB054B19022}"/>
              </a:ext>
            </a:extLst>
          </p:cNvPr>
          <p:cNvPicPr>
            <a:picLocks noChangeAspect="1"/>
          </p:cNvPicPr>
          <p:nvPr/>
        </p:nvPicPr>
        <p:blipFill rotWithShape="1">
          <a:blip r:embed="rId5">
            <a:extLst>
              <a:ext uri="{28A0092B-C50C-407E-A947-70E740481C1C}">
                <a14:useLocalDpi xmlns:a14="http://schemas.microsoft.com/office/drawing/2010/main" val="0"/>
              </a:ext>
            </a:extLst>
          </a:blip>
          <a:srcRect r="14272" b="13665"/>
          <a:stretch/>
        </p:blipFill>
        <p:spPr>
          <a:xfrm>
            <a:off x="-49156" y="4875401"/>
            <a:ext cx="4627164" cy="1085488"/>
          </a:xfrm>
          <a:prstGeom prst="rect">
            <a:avLst/>
          </a:prstGeom>
          <a:effectLst>
            <a:outerShdw blurRad="50800" dist="38100" dir="8100000" algn="tr" rotWithShape="0">
              <a:prstClr val="black">
                <a:alpha val="40000"/>
              </a:prstClr>
            </a:outerShdw>
          </a:effectLst>
        </p:spPr>
      </p:pic>
      <p:sp>
        <p:nvSpPr>
          <p:cNvPr id="38" name="Rectangle 37">
            <a:extLst>
              <a:ext uri="{FF2B5EF4-FFF2-40B4-BE49-F238E27FC236}">
                <a16:creationId xmlns:a16="http://schemas.microsoft.com/office/drawing/2014/main" id="{32B67B51-93F0-4A47-AECF-B95C9297A4A1}"/>
              </a:ext>
            </a:extLst>
          </p:cNvPr>
          <p:cNvSpPr/>
          <p:nvPr/>
        </p:nvSpPr>
        <p:spPr>
          <a:xfrm>
            <a:off x="-1639795" y="5094979"/>
            <a:ext cx="6096000" cy="707886"/>
          </a:xfrm>
          <a:prstGeom prst="rect">
            <a:avLst/>
          </a:prstGeom>
        </p:spPr>
        <p:txBody>
          <a:bodyPr>
            <a:spAutoFit/>
          </a:bodyPr>
          <a:lstStyle/>
          <a:p>
            <a:pPr algn="r"/>
            <a:r>
              <a:rPr lang="en-US" sz="2000" b="1" dirty="0">
                <a:solidFill>
                  <a:schemeClr val="bg1"/>
                </a:solidFill>
              </a:rPr>
              <a:t>Geo Data on</a:t>
            </a:r>
          </a:p>
          <a:p>
            <a:pPr algn="r"/>
            <a:r>
              <a:rPr lang="en-US" sz="2000" b="1" dirty="0">
                <a:solidFill>
                  <a:schemeClr val="bg1"/>
                </a:solidFill>
              </a:rPr>
              <a:t>Airports &amp; City center</a:t>
            </a:r>
          </a:p>
        </p:txBody>
      </p:sp>
      <p:grpSp>
        <p:nvGrpSpPr>
          <p:cNvPr id="40" name="组合 36">
            <a:extLst>
              <a:ext uri="{FF2B5EF4-FFF2-40B4-BE49-F238E27FC236}">
                <a16:creationId xmlns:a16="http://schemas.microsoft.com/office/drawing/2014/main" id="{29BBFC37-3C70-4D73-98B5-BA88D465DCA5}"/>
              </a:ext>
            </a:extLst>
          </p:cNvPr>
          <p:cNvGrpSpPr/>
          <p:nvPr/>
        </p:nvGrpSpPr>
        <p:grpSpPr>
          <a:xfrm>
            <a:off x="514350" y="492977"/>
            <a:ext cx="615949" cy="319313"/>
            <a:chOff x="11137900" y="860547"/>
            <a:chExt cx="1054100" cy="319313"/>
          </a:xfrm>
          <a:solidFill>
            <a:srgbClr val="FFC230"/>
          </a:solidFill>
        </p:grpSpPr>
        <p:sp>
          <p:nvSpPr>
            <p:cNvPr id="41" name="矩形 37">
              <a:extLst>
                <a:ext uri="{FF2B5EF4-FFF2-40B4-BE49-F238E27FC236}">
                  <a16:creationId xmlns:a16="http://schemas.microsoft.com/office/drawing/2014/main" id="{5D7189BA-4385-4DFA-B202-528D27CADAA7}"/>
                </a:ext>
              </a:extLst>
            </p:cNvPr>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43" name="矩形 38">
              <a:extLst>
                <a:ext uri="{FF2B5EF4-FFF2-40B4-BE49-F238E27FC236}">
                  <a16:creationId xmlns:a16="http://schemas.microsoft.com/office/drawing/2014/main" id="{BBE1FA40-5C78-4FA0-A1FF-B1706D6C8167}"/>
                </a:ext>
              </a:extLst>
            </p:cNvPr>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sp>
        <p:nvSpPr>
          <p:cNvPr id="44" name="Rectangle 43">
            <a:extLst>
              <a:ext uri="{FF2B5EF4-FFF2-40B4-BE49-F238E27FC236}">
                <a16:creationId xmlns:a16="http://schemas.microsoft.com/office/drawing/2014/main" id="{151EB34B-B90A-4DC0-8C0D-F6C736F6D83E}"/>
              </a:ext>
            </a:extLst>
          </p:cNvPr>
          <p:cNvSpPr/>
          <p:nvPr/>
        </p:nvSpPr>
        <p:spPr>
          <a:xfrm>
            <a:off x="0" y="6234218"/>
            <a:ext cx="5549917" cy="769441"/>
          </a:xfrm>
          <a:prstGeom prst="rect">
            <a:avLst/>
          </a:prstGeom>
        </p:spPr>
        <p:txBody>
          <a:bodyPr wrap="none">
            <a:spAutoFit/>
          </a:bodyPr>
          <a:lstStyle/>
          <a:p>
            <a:pPr lvl="0"/>
            <a:r>
              <a:rPr lang="en-GB" sz="1100" dirty="0">
                <a:solidFill>
                  <a:prstClr val="white">
                    <a:lumMod val="65000"/>
                  </a:prstClr>
                </a:solidFill>
                <a:hlinkClick r:id="rId6">
                  <a:extLst>
                    <a:ext uri="{A12FA001-AC4F-418D-AE19-62706E023703}">
                      <ahyp:hlinkClr xmlns:ahyp="http://schemas.microsoft.com/office/drawing/2018/hyperlinkcolor" val="tx"/>
                    </a:ext>
                  </a:extLst>
                </a:hlinkClick>
              </a:rPr>
              <a:t>*</a:t>
            </a:r>
            <a:r>
              <a:rPr lang="en-GB" sz="1100" u="sng" dirty="0">
                <a:solidFill>
                  <a:prstClr val="white">
                    <a:lumMod val="65000"/>
                  </a:prstClr>
                </a:solidFill>
              </a:rPr>
              <a:t>https://www.kaggle.com/selfishgene/historical-hourly-weather-data</a:t>
            </a:r>
          </a:p>
          <a:p>
            <a:pPr lvl="0"/>
            <a:r>
              <a:rPr lang="en-GB" sz="1100" u="sng" dirty="0">
                <a:solidFill>
                  <a:prstClr val="white">
                    <a:lumMod val="65000"/>
                  </a:prstClr>
                </a:solidFill>
              </a:rPr>
              <a:t>https://data.cityofnewyork.us/Transportation/Traffic-Volume-Counts-2012-2013-/p424-amsu</a:t>
            </a:r>
          </a:p>
          <a:p>
            <a:pPr lvl="0"/>
            <a:r>
              <a:rPr lang="en-GB" sz="1100" u="sng" dirty="0">
                <a:solidFill>
                  <a:prstClr val="white">
                    <a:lumMod val="65000"/>
                  </a:prstClr>
                </a:solidFill>
              </a:rPr>
              <a:t>https://data.cityofnewyork.us/Transportation/Traffic-Volume-Counts-2014-2018-/ertz-hr4r</a:t>
            </a:r>
          </a:p>
          <a:p>
            <a:pPr lvl="0"/>
            <a:endParaRPr lang="en-GB" sz="1100" u="sng" dirty="0">
              <a:solidFill>
                <a:prstClr val="white">
                  <a:lumMod val="65000"/>
                </a:prstClr>
              </a:solidFill>
            </a:endParaRPr>
          </a:p>
        </p:txBody>
      </p:sp>
      <p:sp>
        <p:nvSpPr>
          <p:cNvPr id="45" name="Rectangle 44">
            <a:extLst>
              <a:ext uri="{FF2B5EF4-FFF2-40B4-BE49-F238E27FC236}">
                <a16:creationId xmlns:a16="http://schemas.microsoft.com/office/drawing/2014/main" id="{5F84E7DD-4C94-4F51-9725-BF3552FE48DF}"/>
              </a:ext>
            </a:extLst>
          </p:cNvPr>
          <p:cNvSpPr/>
          <p:nvPr/>
        </p:nvSpPr>
        <p:spPr>
          <a:xfrm>
            <a:off x="4825845" y="1478606"/>
            <a:ext cx="3217035" cy="615553"/>
          </a:xfrm>
          <a:prstGeom prst="rect">
            <a:avLst/>
          </a:prstGeom>
        </p:spPr>
        <p:txBody>
          <a:bodyPr wrap="none">
            <a:spAutoFit/>
          </a:bodyPr>
          <a:lstStyle/>
          <a:p>
            <a:r>
              <a:rPr lang="en-US" dirty="0"/>
              <a:t>Hourly weather description data</a:t>
            </a:r>
          </a:p>
          <a:p>
            <a:r>
              <a:rPr lang="en-US" sz="1600" i="1" dirty="0"/>
              <a:t>Join on location, date and hour</a:t>
            </a:r>
          </a:p>
        </p:txBody>
      </p:sp>
      <p:sp>
        <p:nvSpPr>
          <p:cNvPr id="46" name="Rectangle 45">
            <a:extLst>
              <a:ext uri="{FF2B5EF4-FFF2-40B4-BE49-F238E27FC236}">
                <a16:creationId xmlns:a16="http://schemas.microsoft.com/office/drawing/2014/main" id="{DA2BAA92-2AC3-4365-B967-CA4CAFB8B657}"/>
              </a:ext>
            </a:extLst>
          </p:cNvPr>
          <p:cNvSpPr/>
          <p:nvPr/>
        </p:nvSpPr>
        <p:spPr>
          <a:xfrm>
            <a:off x="4825845" y="2712942"/>
            <a:ext cx="3746656" cy="615553"/>
          </a:xfrm>
          <a:prstGeom prst="rect">
            <a:avLst/>
          </a:prstGeom>
        </p:spPr>
        <p:txBody>
          <a:bodyPr wrap="square">
            <a:spAutoFit/>
          </a:bodyPr>
          <a:lstStyle/>
          <a:p>
            <a:r>
              <a:rPr lang="en-US" dirty="0"/>
              <a:t>Holiday list from 2012 to 2015</a:t>
            </a:r>
          </a:p>
          <a:p>
            <a:r>
              <a:rPr lang="en-US" sz="1600" i="1" dirty="0"/>
              <a:t>Join on date</a:t>
            </a:r>
          </a:p>
        </p:txBody>
      </p:sp>
      <p:sp>
        <p:nvSpPr>
          <p:cNvPr id="47" name="Rectangle 46">
            <a:extLst>
              <a:ext uri="{FF2B5EF4-FFF2-40B4-BE49-F238E27FC236}">
                <a16:creationId xmlns:a16="http://schemas.microsoft.com/office/drawing/2014/main" id="{13B6621E-3AE9-4B88-A492-F6BB3DC69935}"/>
              </a:ext>
            </a:extLst>
          </p:cNvPr>
          <p:cNvSpPr/>
          <p:nvPr/>
        </p:nvSpPr>
        <p:spPr>
          <a:xfrm>
            <a:off x="4825845" y="3767656"/>
            <a:ext cx="3911584" cy="892552"/>
          </a:xfrm>
          <a:prstGeom prst="rect">
            <a:avLst/>
          </a:prstGeom>
        </p:spPr>
        <p:txBody>
          <a:bodyPr wrap="none">
            <a:spAutoFit/>
          </a:bodyPr>
          <a:lstStyle/>
          <a:p>
            <a:r>
              <a:rPr lang="en-US" dirty="0"/>
              <a:t>Hourly traffic volume from 5000+ traffic</a:t>
            </a:r>
          </a:p>
          <a:p>
            <a:r>
              <a:rPr lang="en-US" dirty="0"/>
              <a:t>observation spots</a:t>
            </a:r>
          </a:p>
          <a:p>
            <a:r>
              <a:rPr lang="en-US" sz="1600" i="1" dirty="0"/>
              <a:t>Join on location*, date and hour</a:t>
            </a:r>
          </a:p>
        </p:txBody>
      </p:sp>
      <p:sp>
        <p:nvSpPr>
          <p:cNvPr id="48" name="Rectangle 47">
            <a:extLst>
              <a:ext uri="{FF2B5EF4-FFF2-40B4-BE49-F238E27FC236}">
                <a16:creationId xmlns:a16="http://schemas.microsoft.com/office/drawing/2014/main" id="{12070256-2576-4484-82E8-4B31EF19EE0C}"/>
              </a:ext>
            </a:extLst>
          </p:cNvPr>
          <p:cNvSpPr/>
          <p:nvPr/>
        </p:nvSpPr>
        <p:spPr>
          <a:xfrm>
            <a:off x="4813766" y="5109485"/>
            <a:ext cx="6096000" cy="615553"/>
          </a:xfrm>
          <a:prstGeom prst="rect">
            <a:avLst/>
          </a:prstGeom>
        </p:spPr>
        <p:txBody>
          <a:bodyPr>
            <a:spAutoFit/>
          </a:bodyPr>
          <a:lstStyle/>
          <a:p>
            <a:r>
              <a:rPr lang="en-US" dirty="0"/>
              <a:t>Location data of airports and city center</a:t>
            </a:r>
          </a:p>
          <a:p>
            <a:r>
              <a:rPr lang="en-US" sz="1600" i="1" dirty="0"/>
              <a:t>Join on distance matrix</a:t>
            </a:r>
          </a:p>
        </p:txBody>
      </p:sp>
      <p:pic>
        <p:nvPicPr>
          <p:cNvPr id="49" name="Picture 48">
            <a:extLst>
              <a:ext uri="{FF2B5EF4-FFF2-40B4-BE49-F238E27FC236}">
                <a16:creationId xmlns:a16="http://schemas.microsoft.com/office/drawing/2014/main" id="{8AB99608-F4A7-4A47-AC3B-2DA3E33135D9}"/>
              </a:ext>
            </a:extLst>
          </p:cNvPr>
          <p:cNvPicPr>
            <a:picLocks noChangeAspect="1"/>
          </p:cNvPicPr>
          <p:nvPr/>
        </p:nvPicPr>
        <p:blipFill>
          <a:blip r:embed="rId7"/>
          <a:stretch>
            <a:fillRect/>
          </a:stretch>
        </p:blipFill>
        <p:spPr>
          <a:xfrm>
            <a:off x="9457758" y="2141573"/>
            <a:ext cx="2318856" cy="2512945"/>
          </a:xfrm>
          <a:prstGeom prst="rect">
            <a:avLst/>
          </a:prstGeom>
        </p:spPr>
      </p:pic>
      <p:sp>
        <p:nvSpPr>
          <p:cNvPr id="50" name="Oval 49">
            <a:extLst>
              <a:ext uri="{FF2B5EF4-FFF2-40B4-BE49-F238E27FC236}">
                <a16:creationId xmlns:a16="http://schemas.microsoft.com/office/drawing/2014/main" id="{D72B87EA-F010-441B-B4A1-5E05AB230FCD}"/>
              </a:ext>
            </a:extLst>
          </p:cNvPr>
          <p:cNvSpPr/>
          <p:nvPr/>
        </p:nvSpPr>
        <p:spPr>
          <a:xfrm>
            <a:off x="7865030" y="4450795"/>
            <a:ext cx="90010" cy="9001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5A7BD390-AAB4-43A4-BF65-EAC7A44FF04E}"/>
              </a:ext>
            </a:extLst>
          </p:cNvPr>
          <p:cNvCxnSpPr/>
          <p:nvPr/>
        </p:nvCxnSpPr>
        <p:spPr>
          <a:xfrm>
            <a:off x="7953375" y="4505325"/>
            <a:ext cx="78105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346C463-E2B7-4502-8908-277AD4B89BC0}"/>
              </a:ext>
            </a:extLst>
          </p:cNvPr>
          <p:cNvCxnSpPr>
            <a:cxnSpLocks/>
            <a:endCxn id="49" idx="1"/>
          </p:cNvCxnSpPr>
          <p:nvPr/>
        </p:nvCxnSpPr>
        <p:spPr>
          <a:xfrm flipV="1">
            <a:off x="8723852" y="3398046"/>
            <a:ext cx="733906" cy="110852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8" name="Isosceles Triangle 57">
            <a:extLst>
              <a:ext uri="{FF2B5EF4-FFF2-40B4-BE49-F238E27FC236}">
                <a16:creationId xmlns:a16="http://schemas.microsoft.com/office/drawing/2014/main" id="{1E43AB91-A9A0-4327-BD9E-C90C90A8483F}"/>
              </a:ext>
            </a:extLst>
          </p:cNvPr>
          <p:cNvSpPr/>
          <p:nvPr/>
        </p:nvSpPr>
        <p:spPr>
          <a:xfrm>
            <a:off x="9673515" y="4130290"/>
            <a:ext cx="236952" cy="20426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Isosceles Triangle 58">
            <a:extLst>
              <a:ext uri="{FF2B5EF4-FFF2-40B4-BE49-F238E27FC236}">
                <a16:creationId xmlns:a16="http://schemas.microsoft.com/office/drawing/2014/main" id="{CB51FC81-9AEE-43C1-9354-DC621C3E1C4B}"/>
              </a:ext>
            </a:extLst>
          </p:cNvPr>
          <p:cNvSpPr/>
          <p:nvPr/>
        </p:nvSpPr>
        <p:spPr>
          <a:xfrm>
            <a:off x="11071691" y="2432288"/>
            <a:ext cx="236952" cy="204269"/>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lowchart: Process 59">
            <a:extLst>
              <a:ext uri="{FF2B5EF4-FFF2-40B4-BE49-F238E27FC236}">
                <a16:creationId xmlns:a16="http://schemas.microsoft.com/office/drawing/2014/main" id="{88E2B3D0-F1FC-4692-B8B2-A99333231924}"/>
              </a:ext>
            </a:extLst>
          </p:cNvPr>
          <p:cNvSpPr/>
          <p:nvPr/>
        </p:nvSpPr>
        <p:spPr>
          <a:xfrm>
            <a:off x="9803259" y="2554740"/>
            <a:ext cx="1426716" cy="1762809"/>
          </a:xfrm>
          <a:prstGeom prst="flowChartProcess">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BB0A8D1F-DEAF-44C7-8439-A2340C48CF01}"/>
              </a:ext>
            </a:extLst>
          </p:cNvPr>
          <p:cNvSpPr/>
          <p:nvPr/>
        </p:nvSpPr>
        <p:spPr>
          <a:xfrm>
            <a:off x="9910467" y="3242770"/>
            <a:ext cx="85725" cy="857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6AC50224-CFAD-4DAD-9FA5-4D8E190A5EAF}"/>
              </a:ext>
            </a:extLst>
          </p:cNvPr>
          <p:cNvSpPr/>
          <p:nvPr/>
        </p:nvSpPr>
        <p:spPr>
          <a:xfrm>
            <a:off x="10771839" y="3036378"/>
            <a:ext cx="85725" cy="857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13CE976A-F76A-4DB8-8335-542709A6D26E}"/>
              </a:ext>
            </a:extLst>
          </p:cNvPr>
          <p:cNvSpPr/>
          <p:nvPr/>
        </p:nvSpPr>
        <p:spPr>
          <a:xfrm>
            <a:off x="10644373" y="4044565"/>
            <a:ext cx="85725" cy="857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A490E0FE-4BC6-4FAD-B891-80C1AC11EBEE}"/>
              </a:ext>
            </a:extLst>
          </p:cNvPr>
          <p:cNvSpPr/>
          <p:nvPr/>
        </p:nvSpPr>
        <p:spPr>
          <a:xfrm>
            <a:off x="11140722" y="3877924"/>
            <a:ext cx="85725" cy="85725"/>
          </a:xfrm>
          <a:prstGeom prst="ellipse">
            <a:avLst/>
          </a:prstGeom>
          <a:solidFill>
            <a:srgbClr val="FF99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63038884-61ED-4B0B-96CB-819C5DFBB2AC}"/>
              </a:ext>
            </a:extLst>
          </p:cNvPr>
          <p:cNvSpPr/>
          <p:nvPr/>
        </p:nvSpPr>
        <p:spPr>
          <a:xfrm>
            <a:off x="9910467" y="2579765"/>
            <a:ext cx="85725" cy="85725"/>
          </a:xfrm>
          <a:prstGeom prst="ellipse">
            <a:avLst/>
          </a:prstGeom>
          <a:solidFill>
            <a:srgbClr val="0099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51187B23-16A8-45D7-972E-3F758A237D09}"/>
              </a:ext>
            </a:extLst>
          </p:cNvPr>
          <p:cNvSpPr/>
          <p:nvPr/>
        </p:nvSpPr>
        <p:spPr>
          <a:xfrm>
            <a:off x="10314828" y="3863636"/>
            <a:ext cx="85725" cy="85725"/>
          </a:xfrm>
          <a:prstGeom prst="ellipse">
            <a:avLst/>
          </a:prstGeom>
          <a:solidFill>
            <a:srgbClr val="0099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39511176-DC4C-4EDB-8E9F-55B9AD67FC10}"/>
              </a:ext>
            </a:extLst>
          </p:cNvPr>
          <p:cNvSpPr/>
          <p:nvPr/>
        </p:nvSpPr>
        <p:spPr>
          <a:xfrm>
            <a:off x="10531461" y="2619113"/>
            <a:ext cx="85725" cy="85725"/>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A0058767-7549-4B94-A73A-AD2386709E8F}"/>
              </a:ext>
            </a:extLst>
          </p:cNvPr>
          <p:cNvSpPr/>
          <p:nvPr/>
        </p:nvSpPr>
        <p:spPr>
          <a:xfrm>
            <a:off x="9401371" y="4662239"/>
            <a:ext cx="2375243" cy="461665"/>
          </a:xfrm>
          <a:prstGeom prst="rect">
            <a:avLst/>
          </a:prstGeom>
        </p:spPr>
        <p:txBody>
          <a:bodyPr wrap="square">
            <a:spAutoFit/>
          </a:bodyPr>
          <a:lstStyle/>
          <a:p>
            <a:r>
              <a:rPr lang="en-US" sz="1200" i="1" dirty="0"/>
              <a:t>T</a:t>
            </a:r>
            <a:r>
              <a:rPr lang="en-US" altLang="zh-CN" sz="1200" i="1" dirty="0"/>
              <a:t>ake average of the traffic counts that route might cover</a:t>
            </a:r>
            <a:endParaRPr lang="en-US" sz="1200" dirty="0"/>
          </a:p>
        </p:txBody>
      </p:sp>
      <p:sp>
        <p:nvSpPr>
          <p:cNvPr id="69" name="TextBox 68">
            <a:extLst>
              <a:ext uri="{FF2B5EF4-FFF2-40B4-BE49-F238E27FC236}">
                <a16:creationId xmlns:a16="http://schemas.microsoft.com/office/drawing/2014/main" id="{94CFC814-6059-4542-A250-2AE76C769256}"/>
              </a:ext>
            </a:extLst>
          </p:cNvPr>
          <p:cNvSpPr txBox="1"/>
          <p:nvPr/>
        </p:nvSpPr>
        <p:spPr>
          <a:xfrm>
            <a:off x="10736968" y="6474738"/>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06</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1138963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7">
            <a:extLst>
              <a:ext uri="{FF2B5EF4-FFF2-40B4-BE49-F238E27FC236}">
                <a16:creationId xmlns:a16="http://schemas.microsoft.com/office/drawing/2014/main" id="{A4D59B0D-E967-4A8B-BB3B-690893FD4F76}"/>
              </a:ext>
            </a:extLst>
          </p:cNvPr>
          <p:cNvSpPr txBox="1">
            <a:spLocks/>
          </p:cNvSpPr>
          <p:nvPr/>
        </p:nvSpPr>
        <p:spPr>
          <a:xfrm>
            <a:off x="211384" y="168932"/>
            <a:ext cx="6979992" cy="75469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z="3200" b="1" dirty="0">
                <a:solidFill>
                  <a:schemeClr val="tx1">
                    <a:lumMod val="85000"/>
                    <a:lumOff val="15000"/>
                  </a:schemeClr>
                </a:solidFill>
              </a:rPr>
              <a:t>Data cleaning and encoding</a:t>
            </a:r>
          </a:p>
        </p:txBody>
      </p:sp>
      <p:sp>
        <p:nvSpPr>
          <p:cNvPr id="9" name="Rectangle 8">
            <a:extLst>
              <a:ext uri="{FF2B5EF4-FFF2-40B4-BE49-F238E27FC236}">
                <a16:creationId xmlns:a16="http://schemas.microsoft.com/office/drawing/2014/main" id="{D2145F23-3278-47FE-A75C-AF0DDFE86C6C}"/>
              </a:ext>
            </a:extLst>
          </p:cNvPr>
          <p:cNvSpPr/>
          <p:nvPr/>
        </p:nvSpPr>
        <p:spPr>
          <a:xfrm>
            <a:off x="341996" y="1849736"/>
            <a:ext cx="4936225" cy="1200329"/>
          </a:xfrm>
          <a:prstGeom prst="rect">
            <a:avLst/>
          </a:prstGeom>
        </p:spPr>
        <p:txBody>
          <a:bodyPr wrap="square">
            <a:spAutoFit/>
          </a:bodyPr>
          <a:lstStyle/>
          <a:p>
            <a:pPr marL="742950" lvl="1" indent="-285750">
              <a:buFont typeface="Wingdings" panose="05000000000000000000" pitchFamily="2" charset="2"/>
              <a:buChar char="§"/>
            </a:pPr>
            <a:r>
              <a:rPr lang="en-US" dirty="0"/>
              <a:t>Range: New York city and adjacent airports</a:t>
            </a:r>
          </a:p>
          <a:p>
            <a:pPr marL="742950" lvl="1" indent="-285750">
              <a:buFont typeface="Wingdings" panose="05000000000000000000" pitchFamily="2" charset="2"/>
              <a:buChar char="§"/>
            </a:pPr>
            <a:r>
              <a:rPr lang="en-US" dirty="0"/>
              <a:t>Fare: $2.5- $200</a:t>
            </a:r>
          </a:p>
          <a:p>
            <a:pPr marL="742950" lvl="1" indent="-285750">
              <a:buFont typeface="Wingdings" panose="05000000000000000000" pitchFamily="2" charset="2"/>
              <a:buChar char="§"/>
            </a:pPr>
            <a:r>
              <a:rPr lang="en-US" dirty="0"/>
              <a:t>Year: after Sep 4</a:t>
            </a:r>
            <a:r>
              <a:rPr lang="en-US" baseline="30000" dirty="0"/>
              <a:t>th</a:t>
            </a:r>
            <a:r>
              <a:rPr lang="en-US" dirty="0"/>
              <a:t>, 2012*</a:t>
            </a:r>
          </a:p>
          <a:p>
            <a:pPr marL="742950" lvl="1" indent="-285750">
              <a:buFont typeface="Wingdings" panose="05000000000000000000" pitchFamily="2" charset="2"/>
              <a:buChar char="§"/>
            </a:pPr>
            <a:r>
              <a:rPr lang="en-US" dirty="0"/>
              <a:t>Number of passengers: 1-8</a:t>
            </a:r>
          </a:p>
        </p:txBody>
      </p:sp>
      <p:sp>
        <p:nvSpPr>
          <p:cNvPr id="31" name="Rectangle 30">
            <a:extLst>
              <a:ext uri="{FF2B5EF4-FFF2-40B4-BE49-F238E27FC236}">
                <a16:creationId xmlns:a16="http://schemas.microsoft.com/office/drawing/2014/main" id="{73907D28-FF6F-482E-B169-75E68C6E36D2}"/>
              </a:ext>
            </a:extLst>
          </p:cNvPr>
          <p:cNvSpPr/>
          <p:nvPr/>
        </p:nvSpPr>
        <p:spPr>
          <a:xfrm>
            <a:off x="6811387" y="4094515"/>
            <a:ext cx="4936225" cy="1261884"/>
          </a:xfrm>
          <a:prstGeom prst="rect">
            <a:avLst/>
          </a:prstGeom>
        </p:spPr>
        <p:txBody>
          <a:bodyPr wrap="square">
            <a:spAutoFit/>
          </a:bodyPr>
          <a:lstStyle/>
          <a:p>
            <a:pPr marL="742950" lvl="1" indent="-285750">
              <a:buFont typeface="Wingdings" panose="05000000000000000000" pitchFamily="2" charset="2"/>
              <a:buChar char="§"/>
            </a:pPr>
            <a:r>
              <a:rPr lang="en-US" dirty="0"/>
              <a:t>Call Google API to convert street names into longitude and latitude </a:t>
            </a:r>
          </a:p>
          <a:p>
            <a:pPr marL="742950" lvl="1" indent="-285750">
              <a:buFont typeface="Wingdings" panose="05000000000000000000" pitchFamily="2" charset="2"/>
              <a:buChar char="§"/>
            </a:pPr>
            <a:endParaRPr lang="en-US" sz="2000" dirty="0"/>
          </a:p>
          <a:p>
            <a:pPr marL="742950" lvl="1" indent="-285750">
              <a:buFont typeface="Wingdings" panose="05000000000000000000" pitchFamily="2" charset="2"/>
              <a:buChar char="§"/>
            </a:pPr>
            <a:endParaRPr lang="en-US" sz="2000" dirty="0"/>
          </a:p>
        </p:txBody>
      </p:sp>
      <p:sp>
        <p:nvSpPr>
          <p:cNvPr id="33" name="Rectangle 32">
            <a:extLst>
              <a:ext uri="{FF2B5EF4-FFF2-40B4-BE49-F238E27FC236}">
                <a16:creationId xmlns:a16="http://schemas.microsoft.com/office/drawing/2014/main" id="{D46309D4-0DFB-4605-80C9-9198F2AD4B80}"/>
              </a:ext>
            </a:extLst>
          </p:cNvPr>
          <p:cNvSpPr/>
          <p:nvPr/>
        </p:nvSpPr>
        <p:spPr>
          <a:xfrm>
            <a:off x="317499" y="4074142"/>
            <a:ext cx="4936225" cy="1261884"/>
          </a:xfrm>
          <a:prstGeom prst="rect">
            <a:avLst/>
          </a:prstGeom>
        </p:spPr>
        <p:txBody>
          <a:bodyPr wrap="square">
            <a:spAutoFit/>
          </a:bodyPr>
          <a:lstStyle/>
          <a:p>
            <a:pPr marL="742950" lvl="1" indent="-285750">
              <a:buFont typeface="Wingdings" panose="05000000000000000000" pitchFamily="2" charset="2"/>
              <a:buChar char="§"/>
            </a:pPr>
            <a:r>
              <a:rPr lang="en-US" dirty="0"/>
              <a:t>Convert the weather condition, month, weekday and hour into dummy variables</a:t>
            </a:r>
          </a:p>
          <a:p>
            <a:pPr marL="742950" lvl="1" indent="-285750">
              <a:buFont typeface="Wingdings" panose="05000000000000000000" pitchFamily="2" charset="2"/>
              <a:buChar char="§"/>
            </a:pPr>
            <a:endParaRPr lang="en-US" sz="2000" dirty="0"/>
          </a:p>
          <a:p>
            <a:pPr marL="742950" lvl="1" indent="-285750">
              <a:buFont typeface="Wingdings" panose="05000000000000000000" pitchFamily="2" charset="2"/>
              <a:buChar char="§"/>
            </a:pPr>
            <a:endParaRPr lang="en-US" sz="2000" dirty="0"/>
          </a:p>
        </p:txBody>
      </p:sp>
      <p:sp>
        <p:nvSpPr>
          <p:cNvPr id="37" name="TextBox 36">
            <a:extLst>
              <a:ext uri="{FF2B5EF4-FFF2-40B4-BE49-F238E27FC236}">
                <a16:creationId xmlns:a16="http://schemas.microsoft.com/office/drawing/2014/main" id="{E597197F-DA5B-41A8-A35B-27538A602CAC}"/>
              </a:ext>
            </a:extLst>
          </p:cNvPr>
          <p:cNvSpPr txBox="1"/>
          <p:nvPr/>
        </p:nvSpPr>
        <p:spPr>
          <a:xfrm>
            <a:off x="3096334" y="5738916"/>
            <a:ext cx="7739062" cy="461665"/>
          </a:xfrm>
          <a:prstGeom prst="rect">
            <a:avLst/>
          </a:prstGeom>
          <a:noFill/>
        </p:spPr>
        <p:txBody>
          <a:bodyPr wrap="square" rtlCol="0">
            <a:spAutoFit/>
          </a:bodyPr>
          <a:lstStyle/>
          <a:p>
            <a:r>
              <a:rPr lang="en-US" sz="2400" dirty="0">
                <a:solidFill>
                  <a:schemeClr val="accent1">
                    <a:lumMod val="75000"/>
                  </a:schemeClr>
                </a:solidFill>
              </a:rPr>
              <a:t>20 M+ instances and 66 independent variables </a:t>
            </a:r>
          </a:p>
        </p:txBody>
      </p:sp>
      <p:grpSp>
        <p:nvGrpSpPr>
          <p:cNvPr id="40" name="组合 36">
            <a:extLst>
              <a:ext uri="{FF2B5EF4-FFF2-40B4-BE49-F238E27FC236}">
                <a16:creationId xmlns:a16="http://schemas.microsoft.com/office/drawing/2014/main" id="{29BBFC37-3C70-4D73-98B5-BA88D465DCA5}"/>
              </a:ext>
            </a:extLst>
          </p:cNvPr>
          <p:cNvGrpSpPr/>
          <p:nvPr/>
        </p:nvGrpSpPr>
        <p:grpSpPr>
          <a:xfrm>
            <a:off x="514350" y="492977"/>
            <a:ext cx="615949" cy="319313"/>
            <a:chOff x="11137900" y="860547"/>
            <a:chExt cx="1054100" cy="319313"/>
          </a:xfrm>
          <a:solidFill>
            <a:srgbClr val="FFC230"/>
          </a:solidFill>
        </p:grpSpPr>
        <p:sp>
          <p:nvSpPr>
            <p:cNvPr id="41" name="矩形 37">
              <a:extLst>
                <a:ext uri="{FF2B5EF4-FFF2-40B4-BE49-F238E27FC236}">
                  <a16:creationId xmlns:a16="http://schemas.microsoft.com/office/drawing/2014/main" id="{5D7189BA-4385-4DFA-B202-528D27CADAA7}"/>
                </a:ext>
              </a:extLst>
            </p:cNvPr>
            <p:cNvSpPr/>
            <p:nvPr/>
          </p:nvSpPr>
          <p:spPr>
            <a:xfrm>
              <a:off x="11137900" y="860547"/>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43" name="矩形 38">
              <a:extLst>
                <a:ext uri="{FF2B5EF4-FFF2-40B4-BE49-F238E27FC236}">
                  <a16:creationId xmlns:a16="http://schemas.microsoft.com/office/drawing/2014/main" id="{BBE1FA40-5C78-4FA0-A1FF-B1706D6C8167}"/>
                </a:ext>
              </a:extLst>
            </p:cNvPr>
            <p:cNvSpPr/>
            <p:nvPr/>
          </p:nvSpPr>
          <p:spPr>
            <a:xfrm>
              <a:off x="11137900" y="1073256"/>
              <a:ext cx="1054100" cy="106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sp>
        <p:nvSpPr>
          <p:cNvPr id="2" name="Rectangle 1">
            <a:extLst>
              <a:ext uri="{FF2B5EF4-FFF2-40B4-BE49-F238E27FC236}">
                <a16:creationId xmlns:a16="http://schemas.microsoft.com/office/drawing/2014/main" id="{83D542FE-387D-4FBF-AED1-CCA38971A7EA}"/>
              </a:ext>
            </a:extLst>
          </p:cNvPr>
          <p:cNvSpPr/>
          <p:nvPr/>
        </p:nvSpPr>
        <p:spPr>
          <a:xfrm>
            <a:off x="822324" y="3050065"/>
            <a:ext cx="3127779" cy="307777"/>
          </a:xfrm>
          <a:prstGeom prst="rect">
            <a:avLst/>
          </a:prstGeom>
        </p:spPr>
        <p:txBody>
          <a:bodyPr wrap="none">
            <a:spAutoFit/>
          </a:bodyPr>
          <a:lstStyle/>
          <a:p>
            <a:r>
              <a:rPr lang="en-US" sz="1400" i="1" dirty="0"/>
              <a:t>*The time new fare structure starts from</a:t>
            </a:r>
          </a:p>
        </p:txBody>
      </p:sp>
      <p:cxnSp>
        <p:nvCxnSpPr>
          <p:cNvPr id="25" name="直接连接符 25">
            <a:extLst>
              <a:ext uri="{FF2B5EF4-FFF2-40B4-BE49-F238E27FC236}">
                <a16:creationId xmlns:a16="http://schemas.microsoft.com/office/drawing/2014/main" id="{FAB72A29-1E39-426E-852B-23F8B23FC747}"/>
              </a:ext>
            </a:extLst>
          </p:cNvPr>
          <p:cNvCxnSpPr>
            <a:cxnSpLocks/>
          </p:cNvCxnSpPr>
          <p:nvPr/>
        </p:nvCxnSpPr>
        <p:spPr>
          <a:xfrm>
            <a:off x="893257" y="1849736"/>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1055CDFE-77F1-4970-8C2C-A767C0839B9A}"/>
              </a:ext>
            </a:extLst>
          </p:cNvPr>
          <p:cNvSpPr/>
          <p:nvPr/>
        </p:nvSpPr>
        <p:spPr>
          <a:xfrm>
            <a:off x="822324" y="1454171"/>
            <a:ext cx="732958" cy="400110"/>
          </a:xfrm>
          <a:prstGeom prst="rect">
            <a:avLst/>
          </a:prstGeom>
        </p:spPr>
        <p:txBody>
          <a:bodyPr wrap="none">
            <a:spAutoFit/>
          </a:bodyPr>
          <a:lstStyle/>
          <a:p>
            <a:r>
              <a:rPr lang="en-US" sz="2000" b="1" dirty="0">
                <a:solidFill>
                  <a:srgbClr val="FFC000"/>
                </a:solidFill>
              </a:rPr>
              <a:t>Filter</a:t>
            </a:r>
            <a:endParaRPr lang="en-US" sz="2000" dirty="0">
              <a:solidFill>
                <a:srgbClr val="FFC000"/>
              </a:solidFill>
            </a:endParaRPr>
          </a:p>
        </p:txBody>
      </p:sp>
      <p:cxnSp>
        <p:nvCxnSpPr>
          <p:cNvPr id="27" name="直接连接符 25">
            <a:extLst>
              <a:ext uri="{FF2B5EF4-FFF2-40B4-BE49-F238E27FC236}">
                <a16:creationId xmlns:a16="http://schemas.microsoft.com/office/drawing/2014/main" id="{9F32C0B8-739A-45E5-B305-EDE0932D0CE7}"/>
              </a:ext>
            </a:extLst>
          </p:cNvPr>
          <p:cNvCxnSpPr>
            <a:cxnSpLocks/>
          </p:cNvCxnSpPr>
          <p:nvPr/>
        </p:nvCxnSpPr>
        <p:spPr>
          <a:xfrm>
            <a:off x="846970" y="4074142"/>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8C146BC6-35E3-4109-8AF1-CD10D01B13A7}"/>
              </a:ext>
            </a:extLst>
          </p:cNvPr>
          <p:cNvSpPr/>
          <p:nvPr/>
        </p:nvSpPr>
        <p:spPr>
          <a:xfrm>
            <a:off x="776037" y="3691683"/>
            <a:ext cx="1264320" cy="400110"/>
          </a:xfrm>
          <a:prstGeom prst="rect">
            <a:avLst/>
          </a:prstGeom>
        </p:spPr>
        <p:txBody>
          <a:bodyPr wrap="none">
            <a:spAutoFit/>
          </a:bodyPr>
          <a:lstStyle/>
          <a:p>
            <a:r>
              <a:rPr lang="en-US" sz="2000" b="1" dirty="0">
                <a:solidFill>
                  <a:srgbClr val="FFC000"/>
                </a:solidFill>
              </a:rPr>
              <a:t>Transform</a:t>
            </a:r>
            <a:endParaRPr lang="en-US" sz="2000" dirty="0">
              <a:solidFill>
                <a:srgbClr val="FFC000"/>
              </a:solidFill>
            </a:endParaRPr>
          </a:p>
        </p:txBody>
      </p:sp>
      <p:sp>
        <p:nvSpPr>
          <p:cNvPr id="6" name="Rectangle 5">
            <a:extLst>
              <a:ext uri="{FF2B5EF4-FFF2-40B4-BE49-F238E27FC236}">
                <a16:creationId xmlns:a16="http://schemas.microsoft.com/office/drawing/2014/main" id="{6D8666EA-5553-4008-9131-FE0123258E13}"/>
              </a:ext>
            </a:extLst>
          </p:cNvPr>
          <p:cNvSpPr/>
          <p:nvPr/>
        </p:nvSpPr>
        <p:spPr>
          <a:xfrm>
            <a:off x="6849752" y="1855680"/>
            <a:ext cx="5029200" cy="646331"/>
          </a:xfrm>
          <a:prstGeom prst="rect">
            <a:avLst/>
          </a:prstGeom>
        </p:spPr>
        <p:txBody>
          <a:bodyPr wrap="square">
            <a:spAutoFit/>
          </a:bodyPr>
          <a:lstStyle/>
          <a:p>
            <a:pPr marL="742950" lvl="1" indent="-285750">
              <a:buFont typeface="Wingdings" panose="05000000000000000000" pitchFamily="2" charset="2"/>
              <a:buChar char="§"/>
            </a:pPr>
            <a:r>
              <a:rPr lang="en-US" dirty="0"/>
              <a:t>Use Haversine formula to calculate the distance between two locations</a:t>
            </a:r>
          </a:p>
        </p:txBody>
      </p:sp>
      <p:cxnSp>
        <p:nvCxnSpPr>
          <p:cNvPr id="35" name="直接连接符 25">
            <a:extLst>
              <a:ext uri="{FF2B5EF4-FFF2-40B4-BE49-F238E27FC236}">
                <a16:creationId xmlns:a16="http://schemas.microsoft.com/office/drawing/2014/main" id="{A01FCABB-E3F2-4C70-B6DC-E79A12B2A85B}"/>
              </a:ext>
            </a:extLst>
          </p:cNvPr>
          <p:cNvCxnSpPr>
            <a:cxnSpLocks/>
          </p:cNvCxnSpPr>
          <p:nvPr/>
        </p:nvCxnSpPr>
        <p:spPr>
          <a:xfrm>
            <a:off x="7389213" y="1846155"/>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8709A83B-A8B2-4FBA-BCDC-7FBD0CD9272C}"/>
              </a:ext>
            </a:extLst>
          </p:cNvPr>
          <p:cNvSpPr/>
          <p:nvPr/>
        </p:nvSpPr>
        <p:spPr>
          <a:xfrm>
            <a:off x="7318280" y="1454171"/>
            <a:ext cx="1847237" cy="400110"/>
          </a:xfrm>
          <a:prstGeom prst="rect">
            <a:avLst/>
          </a:prstGeom>
        </p:spPr>
        <p:txBody>
          <a:bodyPr wrap="none">
            <a:spAutoFit/>
          </a:bodyPr>
          <a:lstStyle/>
          <a:p>
            <a:r>
              <a:rPr lang="en-US" sz="2000" b="1" dirty="0">
                <a:solidFill>
                  <a:srgbClr val="FFC000"/>
                </a:solidFill>
              </a:rPr>
              <a:t>D</a:t>
            </a:r>
            <a:r>
              <a:rPr lang="en-US" altLang="zh-CN" sz="2000" b="1" dirty="0">
                <a:solidFill>
                  <a:srgbClr val="FFC000"/>
                </a:solidFill>
              </a:rPr>
              <a:t>istance matrix</a:t>
            </a:r>
            <a:endParaRPr lang="en-US" sz="2000" dirty="0">
              <a:solidFill>
                <a:srgbClr val="FFC000"/>
              </a:solidFill>
            </a:endParaRPr>
          </a:p>
        </p:txBody>
      </p:sp>
      <p:pic>
        <p:nvPicPr>
          <p:cNvPr id="8" name="Picture 7">
            <a:extLst>
              <a:ext uri="{FF2B5EF4-FFF2-40B4-BE49-F238E27FC236}">
                <a16:creationId xmlns:a16="http://schemas.microsoft.com/office/drawing/2014/main" id="{9901A7AB-6F1C-4FCC-A4C5-4D8C27AE2F2E}"/>
              </a:ext>
            </a:extLst>
          </p:cNvPr>
          <p:cNvPicPr>
            <a:picLocks noChangeAspect="1"/>
          </p:cNvPicPr>
          <p:nvPr/>
        </p:nvPicPr>
        <p:blipFill rotWithShape="1">
          <a:blip r:embed="rId2">
            <a:clrChange>
              <a:clrFrom>
                <a:srgbClr val="FFFFFF"/>
              </a:clrFrom>
              <a:clrTo>
                <a:srgbClr val="FFFFFF">
                  <a:alpha val="0"/>
                </a:srgbClr>
              </a:clrTo>
            </a:clrChange>
          </a:blip>
          <a:srcRect r="50385" b="28418"/>
          <a:stretch/>
        </p:blipFill>
        <p:spPr>
          <a:xfrm>
            <a:off x="7693283" y="2450588"/>
            <a:ext cx="3227838" cy="1043984"/>
          </a:xfrm>
          <a:prstGeom prst="rect">
            <a:avLst/>
          </a:prstGeom>
        </p:spPr>
      </p:pic>
      <p:cxnSp>
        <p:nvCxnSpPr>
          <p:cNvPr id="42" name="直接连接符 25">
            <a:extLst>
              <a:ext uri="{FF2B5EF4-FFF2-40B4-BE49-F238E27FC236}">
                <a16:creationId xmlns:a16="http://schemas.microsoft.com/office/drawing/2014/main" id="{F042F180-CBDE-43D0-901D-371FEB174671}"/>
              </a:ext>
            </a:extLst>
          </p:cNvPr>
          <p:cNvCxnSpPr>
            <a:cxnSpLocks/>
          </p:cNvCxnSpPr>
          <p:nvPr/>
        </p:nvCxnSpPr>
        <p:spPr>
          <a:xfrm>
            <a:off x="7318280" y="4074142"/>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BE57725C-C452-4738-87DC-AE841B3231A5}"/>
              </a:ext>
            </a:extLst>
          </p:cNvPr>
          <p:cNvSpPr/>
          <p:nvPr/>
        </p:nvSpPr>
        <p:spPr>
          <a:xfrm>
            <a:off x="7247347" y="3691683"/>
            <a:ext cx="1319913" cy="400110"/>
          </a:xfrm>
          <a:prstGeom prst="rect">
            <a:avLst/>
          </a:prstGeom>
        </p:spPr>
        <p:txBody>
          <a:bodyPr wrap="none">
            <a:spAutoFit/>
          </a:bodyPr>
          <a:lstStyle/>
          <a:p>
            <a:r>
              <a:rPr lang="en-US" sz="2000" b="1" dirty="0">
                <a:solidFill>
                  <a:srgbClr val="FFC000"/>
                </a:solidFill>
              </a:rPr>
              <a:t>Geocoding</a:t>
            </a:r>
            <a:endParaRPr lang="en-US" sz="2000" dirty="0">
              <a:solidFill>
                <a:srgbClr val="FFC000"/>
              </a:solidFill>
            </a:endParaRPr>
          </a:p>
        </p:txBody>
      </p:sp>
      <p:grpSp>
        <p:nvGrpSpPr>
          <p:cNvPr id="52" name="组合 20">
            <a:extLst>
              <a:ext uri="{FF2B5EF4-FFF2-40B4-BE49-F238E27FC236}">
                <a16:creationId xmlns:a16="http://schemas.microsoft.com/office/drawing/2014/main" id="{2A06C643-7F6E-4E3E-8332-50DA378A05DE}"/>
              </a:ext>
            </a:extLst>
          </p:cNvPr>
          <p:cNvGrpSpPr/>
          <p:nvPr/>
        </p:nvGrpSpPr>
        <p:grpSpPr>
          <a:xfrm rot="13500000">
            <a:off x="5897745" y="5052043"/>
            <a:ext cx="396510" cy="608712"/>
            <a:chOff x="2416174" y="5254053"/>
            <a:chExt cx="896525" cy="1412356"/>
          </a:xfrm>
          <a:solidFill>
            <a:srgbClr val="FFC000">
              <a:alpha val="40000"/>
            </a:srgbClr>
          </a:solidFill>
        </p:grpSpPr>
        <p:sp>
          <p:nvSpPr>
            <p:cNvPr id="53" name="矩形 21">
              <a:extLst>
                <a:ext uri="{FF2B5EF4-FFF2-40B4-BE49-F238E27FC236}">
                  <a16:creationId xmlns:a16="http://schemas.microsoft.com/office/drawing/2014/main" id="{5289B533-2AF8-446E-87E8-9C5745C9EDC5}"/>
                </a:ext>
              </a:extLst>
            </p:cNvPr>
            <p:cNvSpPr/>
            <p:nvPr/>
          </p:nvSpPr>
          <p:spPr>
            <a:xfrm>
              <a:off x="2416175" y="5397500"/>
              <a:ext cx="190500" cy="8953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22">
              <a:extLst>
                <a:ext uri="{FF2B5EF4-FFF2-40B4-BE49-F238E27FC236}">
                  <a16:creationId xmlns:a16="http://schemas.microsoft.com/office/drawing/2014/main" id="{6972BF84-C2C8-4685-8E7E-1883E2255BA1}"/>
                </a:ext>
              </a:extLst>
            </p:cNvPr>
            <p:cNvSpPr/>
            <p:nvPr/>
          </p:nvSpPr>
          <p:spPr>
            <a:xfrm rot="16200000">
              <a:off x="2769187" y="5044488"/>
              <a:ext cx="190500" cy="89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23">
              <a:extLst>
                <a:ext uri="{FF2B5EF4-FFF2-40B4-BE49-F238E27FC236}">
                  <a16:creationId xmlns:a16="http://schemas.microsoft.com/office/drawing/2014/main" id="{0D02F4D8-2569-4791-B0C1-DA6BE51C935A}"/>
                </a:ext>
              </a:extLst>
            </p:cNvPr>
            <p:cNvSpPr/>
            <p:nvPr/>
          </p:nvSpPr>
          <p:spPr>
            <a:xfrm rot="8100000">
              <a:off x="2879920" y="5254053"/>
              <a:ext cx="207575" cy="141235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TextBox 55">
            <a:extLst>
              <a:ext uri="{FF2B5EF4-FFF2-40B4-BE49-F238E27FC236}">
                <a16:creationId xmlns:a16="http://schemas.microsoft.com/office/drawing/2014/main" id="{6459FBA6-18E2-4FE3-974F-0694AE145A48}"/>
              </a:ext>
            </a:extLst>
          </p:cNvPr>
          <p:cNvSpPr txBox="1"/>
          <p:nvPr/>
        </p:nvSpPr>
        <p:spPr>
          <a:xfrm>
            <a:off x="10736968" y="6474738"/>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a:t>
            </a:r>
            <a:r>
              <a:rPr lang="en-US" altLang="zh-CN"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7</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4230161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2452" y="684832"/>
            <a:ext cx="4866423" cy="584775"/>
          </a:xfrm>
          <a:prstGeom prst="rect">
            <a:avLst/>
          </a:prstGeom>
          <a:noFill/>
        </p:spPr>
        <p:txBody>
          <a:bodyPr wrap="square" rtlCol="0">
            <a:spAutoFit/>
          </a:bodyPr>
          <a:lstStyle/>
          <a:p>
            <a:pPr algn="ctr"/>
            <a:r>
              <a:rPr lang="en-US" sz="3200" b="1" dirty="0">
                <a:solidFill>
                  <a:schemeClr val="tx1">
                    <a:lumMod val="65000"/>
                    <a:lumOff val="35000"/>
                  </a:schemeClr>
                </a:solidFill>
                <a:latin typeface="GeosansLight" panose="02000603020000020003" pitchFamily="2" charset="0"/>
              </a:rPr>
              <a:t>M</a:t>
            </a:r>
            <a:r>
              <a:rPr lang="en-US" altLang="zh-CN" sz="3200" b="1" dirty="0">
                <a:solidFill>
                  <a:schemeClr val="tx1">
                    <a:lumMod val="65000"/>
                    <a:lumOff val="35000"/>
                  </a:schemeClr>
                </a:solidFill>
                <a:latin typeface="GeosansLight" panose="02000603020000020003" pitchFamily="2" charset="0"/>
              </a:rPr>
              <a:t>odeling &amp; Evaluation</a:t>
            </a:r>
            <a:endParaRPr lang="id-ID" sz="3200" b="1" dirty="0">
              <a:solidFill>
                <a:schemeClr val="tx1">
                  <a:lumMod val="65000"/>
                  <a:lumOff val="35000"/>
                </a:schemeClr>
              </a:solidFill>
              <a:latin typeface="GeosansLight" panose="02000603020000020003" pitchFamily="2" charset="0"/>
            </a:endParaRPr>
          </a:p>
        </p:txBody>
      </p:sp>
      <p:sp>
        <p:nvSpPr>
          <p:cNvPr id="10" name="矩形 5">
            <a:extLst>
              <a:ext uri="{FF2B5EF4-FFF2-40B4-BE49-F238E27FC236}">
                <a16:creationId xmlns:a16="http://schemas.microsoft.com/office/drawing/2014/main" id="{2A277195-85A0-4869-BA76-EFCB2B4D9A63}"/>
              </a:ext>
            </a:extLst>
          </p:cNvPr>
          <p:cNvSpPr/>
          <p:nvPr/>
        </p:nvSpPr>
        <p:spPr>
          <a:xfrm>
            <a:off x="660414" y="-252767"/>
            <a:ext cx="1055462" cy="1829895"/>
          </a:xfrm>
          <a:prstGeom prst="rect">
            <a:avLst/>
          </a:prstGeom>
          <a:solidFill>
            <a:srgbClr val="FFC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5" name="组合 9">
            <a:extLst>
              <a:ext uri="{FF2B5EF4-FFF2-40B4-BE49-F238E27FC236}">
                <a16:creationId xmlns:a16="http://schemas.microsoft.com/office/drawing/2014/main" id="{DAC49E2B-1780-4CBB-82BD-7921FB5D1C9E}"/>
              </a:ext>
            </a:extLst>
          </p:cNvPr>
          <p:cNvGrpSpPr/>
          <p:nvPr/>
        </p:nvGrpSpPr>
        <p:grpSpPr>
          <a:xfrm>
            <a:off x="792240" y="700280"/>
            <a:ext cx="762000" cy="762000"/>
            <a:chOff x="2895600" y="953047"/>
            <a:chExt cx="762000" cy="762000"/>
          </a:xfrm>
        </p:grpSpPr>
        <p:sp>
          <p:nvSpPr>
            <p:cNvPr id="17" name="椭圆 8">
              <a:extLst>
                <a:ext uri="{FF2B5EF4-FFF2-40B4-BE49-F238E27FC236}">
                  <a16:creationId xmlns:a16="http://schemas.microsoft.com/office/drawing/2014/main" id="{752A2D7B-2602-41B7-A7E2-8C82754F3768}"/>
                </a:ext>
              </a:extLst>
            </p:cNvPr>
            <p:cNvSpPr/>
            <p:nvPr/>
          </p:nvSpPr>
          <p:spPr>
            <a:xfrm>
              <a:off x="2895600" y="953047"/>
              <a:ext cx="762000" cy="76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7">
              <a:extLst>
                <a:ext uri="{FF2B5EF4-FFF2-40B4-BE49-F238E27FC236}">
                  <a16:creationId xmlns:a16="http://schemas.microsoft.com/office/drawing/2014/main" id="{8A8AE549-1434-43CB-A699-99D3F278EFE7}"/>
                </a:ext>
              </a:extLst>
            </p:cNvPr>
            <p:cNvSpPr txBox="1"/>
            <p:nvPr/>
          </p:nvSpPr>
          <p:spPr>
            <a:xfrm>
              <a:off x="3048813" y="980104"/>
              <a:ext cx="444352" cy="707886"/>
            </a:xfrm>
            <a:prstGeom prst="rect">
              <a:avLst/>
            </a:prstGeom>
            <a:noFill/>
          </p:spPr>
          <p:txBody>
            <a:bodyPr wrap="none" rtlCol="0">
              <a:spAutoFit/>
            </a:bodyPr>
            <a:lstStyle/>
            <a:p>
              <a:r>
                <a:rPr lang="en-US" altLang="zh-CN" sz="4000" dirty="0">
                  <a:solidFill>
                    <a:srgbClr val="FFC230"/>
                  </a:solidFill>
                </a:rPr>
                <a:t>3</a:t>
              </a:r>
              <a:endParaRPr lang="zh-CN" altLang="en-US" sz="4000" dirty="0">
                <a:solidFill>
                  <a:srgbClr val="FFC230"/>
                </a:solidFill>
              </a:endParaRPr>
            </a:p>
          </p:txBody>
        </p:sp>
      </p:grpSp>
      <p:cxnSp>
        <p:nvCxnSpPr>
          <p:cNvPr id="19" name="直接连接符 25">
            <a:extLst>
              <a:ext uri="{FF2B5EF4-FFF2-40B4-BE49-F238E27FC236}">
                <a16:creationId xmlns:a16="http://schemas.microsoft.com/office/drawing/2014/main" id="{53B197CA-CEFF-4F85-9742-F3FF5BE34FAB}"/>
              </a:ext>
            </a:extLst>
          </p:cNvPr>
          <p:cNvCxnSpPr>
            <a:cxnSpLocks/>
          </p:cNvCxnSpPr>
          <p:nvPr/>
        </p:nvCxnSpPr>
        <p:spPr>
          <a:xfrm>
            <a:off x="1889390" y="1227713"/>
            <a:ext cx="387323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E7877633-9F78-4610-8E9E-03C35A24CE92}"/>
              </a:ext>
            </a:extLst>
          </p:cNvPr>
          <p:cNvSpPr/>
          <p:nvPr/>
        </p:nvSpPr>
        <p:spPr>
          <a:xfrm>
            <a:off x="1803012" y="1269607"/>
            <a:ext cx="4123052" cy="369332"/>
          </a:xfrm>
          <a:prstGeom prst="rect">
            <a:avLst/>
          </a:prstGeom>
        </p:spPr>
        <p:txBody>
          <a:bodyPr wrap="none">
            <a:spAutoFit/>
          </a:bodyPr>
          <a:lstStyle/>
          <a:p>
            <a:r>
              <a:rPr lang="en-US" dirty="0">
                <a:solidFill>
                  <a:schemeClr val="accent1">
                    <a:lumMod val="75000"/>
                  </a:schemeClr>
                </a:solidFill>
                <a:ea typeface="Roboto" panose="02000000000000000000" pitchFamily="2" charset="0"/>
              </a:rPr>
              <a:t>Build 5 models and compare performance</a:t>
            </a:r>
            <a:endParaRPr lang="en-US" dirty="0">
              <a:solidFill>
                <a:schemeClr val="accent1">
                  <a:lumMod val="75000"/>
                </a:schemeClr>
              </a:solidFill>
            </a:endParaRPr>
          </a:p>
        </p:txBody>
      </p:sp>
      <p:sp>
        <p:nvSpPr>
          <p:cNvPr id="35" name="TextBox 34">
            <a:extLst>
              <a:ext uri="{FF2B5EF4-FFF2-40B4-BE49-F238E27FC236}">
                <a16:creationId xmlns:a16="http://schemas.microsoft.com/office/drawing/2014/main" id="{E00ED2C2-0D75-4FE5-84EC-85CB2E07C9E7}"/>
              </a:ext>
            </a:extLst>
          </p:cNvPr>
          <p:cNvSpPr txBox="1"/>
          <p:nvPr/>
        </p:nvSpPr>
        <p:spPr>
          <a:xfrm>
            <a:off x="10736968" y="6474738"/>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altLang="zh-CN"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08</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TextBox 5">
            <a:extLst>
              <a:ext uri="{FF2B5EF4-FFF2-40B4-BE49-F238E27FC236}">
                <a16:creationId xmlns:a16="http://schemas.microsoft.com/office/drawing/2014/main" id="{5FF23CA0-5395-4960-B8AA-80F537A39044}"/>
              </a:ext>
            </a:extLst>
          </p:cNvPr>
          <p:cNvSpPr txBox="1"/>
          <p:nvPr/>
        </p:nvSpPr>
        <p:spPr>
          <a:xfrm>
            <a:off x="1108078" y="2005161"/>
            <a:ext cx="4706195" cy="646331"/>
          </a:xfrm>
          <a:prstGeom prst="rect">
            <a:avLst/>
          </a:prstGeom>
          <a:noFill/>
        </p:spPr>
        <p:txBody>
          <a:bodyPr wrap="square" rtlCol="0">
            <a:spAutoFit/>
          </a:bodyPr>
          <a:lstStyle/>
          <a:p>
            <a:pPr marL="285750" indent="-285750">
              <a:buFont typeface="Arial" panose="020B0604020202020204" pitchFamily="34" charset="0"/>
              <a:buChar char="•"/>
            </a:pPr>
            <a:r>
              <a:rPr lang="en-US" sz="2000" b="1" dirty="0"/>
              <a:t>Lasso linear model</a:t>
            </a:r>
          </a:p>
          <a:p>
            <a:r>
              <a:rPr lang="it-IT" sz="1600" i="1" dirty="0"/>
              <a:t>      alpha = 0.0001</a:t>
            </a:r>
            <a:endParaRPr lang="en-US" sz="1600" i="1" dirty="0"/>
          </a:p>
        </p:txBody>
      </p:sp>
      <p:sp>
        <p:nvSpPr>
          <p:cNvPr id="36" name="TextBox 35">
            <a:extLst>
              <a:ext uri="{FF2B5EF4-FFF2-40B4-BE49-F238E27FC236}">
                <a16:creationId xmlns:a16="http://schemas.microsoft.com/office/drawing/2014/main" id="{64F8A348-F7A0-4AE1-9FE6-B9B7DBB0FC88}"/>
              </a:ext>
            </a:extLst>
          </p:cNvPr>
          <p:cNvSpPr txBox="1"/>
          <p:nvPr/>
        </p:nvSpPr>
        <p:spPr>
          <a:xfrm>
            <a:off x="1108077" y="2837858"/>
            <a:ext cx="4706195" cy="646331"/>
          </a:xfrm>
          <a:prstGeom prst="rect">
            <a:avLst/>
          </a:prstGeom>
          <a:noFill/>
        </p:spPr>
        <p:txBody>
          <a:bodyPr wrap="square" rtlCol="0">
            <a:spAutoFit/>
          </a:bodyPr>
          <a:lstStyle/>
          <a:p>
            <a:pPr marL="285750" indent="-285750">
              <a:buFont typeface="Arial" panose="020B0604020202020204" pitchFamily="34" charset="0"/>
              <a:buChar char="•"/>
            </a:pPr>
            <a:r>
              <a:rPr lang="en-US" sz="2000" b="1" dirty="0"/>
              <a:t>Random forest</a:t>
            </a:r>
          </a:p>
          <a:p>
            <a:r>
              <a:rPr lang="it-IT" sz="1600" i="1" dirty="0"/>
              <a:t>      max_leaf_nodes=80, max_depth=-1</a:t>
            </a:r>
            <a:endParaRPr lang="en-US" sz="1600" i="1" dirty="0"/>
          </a:p>
        </p:txBody>
      </p:sp>
      <p:pic>
        <p:nvPicPr>
          <p:cNvPr id="12" name="Picture 11">
            <a:extLst>
              <a:ext uri="{FF2B5EF4-FFF2-40B4-BE49-F238E27FC236}">
                <a16:creationId xmlns:a16="http://schemas.microsoft.com/office/drawing/2014/main" id="{CB72FAE0-EF81-4EA1-900C-C9B3BF0A0023}"/>
              </a:ext>
            </a:extLst>
          </p:cNvPr>
          <p:cNvPicPr>
            <a:picLocks noChangeAspect="1"/>
          </p:cNvPicPr>
          <p:nvPr/>
        </p:nvPicPr>
        <p:blipFill>
          <a:blip r:embed="rId3">
            <a:clrChange>
              <a:clrFrom>
                <a:srgbClr val="FFFFFF"/>
              </a:clrFrom>
              <a:clrTo>
                <a:srgbClr val="FFFFFF">
                  <a:alpha val="0"/>
                </a:srgbClr>
              </a:clrTo>
            </a:clrChange>
            <a:duotone>
              <a:schemeClr val="accent1">
                <a:shade val="45000"/>
                <a:satMod val="135000"/>
              </a:schemeClr>
              <a:prstClr val="white"/>
            </a:duotone>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tretch>
            <a:fillRect/>
          </a:stretch>
        </p:blipFill>
        <p:spPr>
          <a:xfrm>
            <a:off x="7490931" y="1638939"/>
            <a:ext cx="2148961" cy="2160422"/>
          </a:xfrm>
          <a:prstGeom prst="rect">
            <a:avLst/>
          </a:prstGeom>
        </p:spPr>
      </p:pic>
      <p:sp>
        <p:nvSpPr>
          <p:cNvPr id="37" name="TextBox 36">
            <a:extLst>
              <a:ext uri="{FF2B5EF4-FFF2-40B4-BE49-F238E27FC236}">
                <a16:creationId xmlns:a16="http://schemas.microsoft.com/office/drawing/2014/main" id="{2A5C8F68-39D4-426C-9E83-64A06BFFB2CA}"/>
              </a:ext>
            </a:extLst>
          </p:cNvPr>
          <p:cNvSpPr txBox="1"/>
          <p:nvPr/>
        </p:nvSpPr>
        <p:spPr>
          <a:xfrm>
            <a:off x="1108077" y="3670555"/>
            <a:ext cx="4817987" cy="1384995"/>
          </a:xfrm>
          <a:prstGeom prst="rect">
            <a:avLst/>
          </a:prstGeom>
          <a:noFill/>
        </p:spPr>
        <p:txBody>
          <a:bodyPr wrap="square" rtlCol="0">
            <a:spAutoFit/>
          </a:bodyPr>
          <a:lstStyle/>
          <a:p>
            <a:pPr marL="285750" indent="-285750">
              <a:buFont typeface="Arial" panose="020B0604020202020204" pitchFamily="34" charset="0"/>
              <a:buChar char="•"/>
            </a:pPr>
            <a:r>
              <a:rPr lang="en-US" sz="2000" b="1" dirty="0"/>
              <a:t>Gradient boosting machine</a:t>
            </a:r>
          </a:p>
          <a:p>
            <a:r>
              <a:rPr lang="it-IT" sz="1600" i="1" dirty="0"/>
              <a:t>      nthread=4, num_leaves=80, learning_rate=0.05,</a:t>
            </a:r>
          </a:p>
          <a:p>
            <a:r>
              <a:rPr lang="it-IT" sz="1600" i="1" dirty="0"/>
              <a:t>      max_depth=-1, subsample=0.8, bagging_fraction=1,</a:t>
            </a:r>
          </a:p>
          <a:p>
            <a:r>
              <a:rPr lang="it-IT" sz="1600" i="1" dirty="0"/>
              <a:t>      max_bin=5000, bagging_freq=20, colsample_bytree</a:t>
            </a:r>
          </a:p>
          <a:p>
            <a:r>
              <a:rPr lang="it-IT" sz="1600" i="1" dirty="0"/>
              <a:t>      =0.8, num_rounds=8000 </a:t>
            </a:r>
            <a:endParaRPr lang="en-US" sz="1600" i="1" dirty="0"/>
          </a:p>
        </p:txBody>
      </p:sp>
      <p:sp>
        <p:nvSpPr>
          <p:cNvPr id="38" name="TextBox 37">
            <a:extLst>
              <a:ext uri="{FF2B5EF4-FFF2-40B4-BE49-F238E27FC236}">
                <a16:creationId xmlns:a16="http://schemas.microsoft.com/office/drawing/2014/main" id="{F2D85452-5A52-4073-B96C-C618285E51A1}"/>
              </a:ext>
            </a:extLst>
          </p:cNvPr>
          <p:cNvSpPr txBox="1"/>
          <p:nvPr/>
        </p:nvSpPr>
        <p:spPr>
          <a:xfrm>
            <a:off x="6964438" y="4194736"/>
            <a:ext cx="4817987" cy="646331"/>
          </a:xfrm>
          <a:prstGeom prst="rect">
            <a:avLst/>
          </a:prstGeom>
          <a:noFill/>
        </p:spPr>
        <p:txBody>
          <a:bodyPr wrap="square" rtlCol="0">
            <a:spAutoFit/>
          </a:bodyPr>
          <a:lstStyle/>
          <a:p>
            <a:pPr marL="285750" indent="-285750">
              <a:buFont typeface="Arial" panose="020B0604020202020204" pitchFamily="34" charset="0"/>
              <a:buChar char="•"/>
            </a:pPr>
            <a:r>
              <a:rPr lang="en-US" sz="2000" b="1" dirty="0"/>
              <a:t>S</a:t>
            </a:r>
            <a:r>
              <a:rPr lang="en-US" altLang="zh-CN" sz="2000" b="1" dirty="0"/>
              <a:t>tacking</a:t>
            </a:r>
            <a:endParaRPr lang="en-US" sz="2000" b="1" dirty="0"/>
          </a:p>
          <a:p>
            <a:r>
              <a:rPr lang="it-IT" sz="1600" i="1" dirty="0"/>
              <a:t>      </a:t>
            </a:r>
            <a:r>
              <a:rPr lang="en-US" sz="1600" i="1" dirty="0"/>
              <a:t>linear model based on predictions from left 4 models </a:t>
            </a:r>
          </a:p>
        </p:txBody>
      </p:sp>
      <p:sp>
        <p:nvSpPr>
          <p:cNvPr id="16" name="Rectangle 15">
            <a:extLst>
              <a:ext uri="{FF2B5EF4-FFF2-40B4-BE49-F238E27FC236}">
                <a16:creationId xmlns:a16="http://schemas.microsoft.com/office/drawing/2014/main" id="{B04F0CE8-BFB5-4E97-B745-D797977C7938}"/>
              </a:ext>
            </a:extLst>
          </p:cNvPr>
          <p:cNvSpPr/>
          <p:nvPr/>
        </p:nvSpPr>
        <p:spPr>
          <a:xfrm>
            <a:off x="9680285" y="1851272"/>
            <a:ext cx="2444346" cy="954107"/>
          </a:xfrm>
          <a:prstGeom prst="rect">
            <a:avLst/>
          </a:prstGeom>
        </p:spPr>
        <p:txBody>
          <a:bodyPr wrap="square">
            <a:spAutoFit/>
          </a:bodyPr>
          <a:lstStyle/>
          <a:p>
            <a:r>
              <a:rPr lang="en-US" sz="1400" i="1" dirty="0"/>
              <a:t>Seen from importance score from random forest,</a:t>
            </a:r>
          </a:p>
          <a:p>
            <a:r>
              <a:rPr lang="en-US" sz="1400" dirty="0"/>
              <a:t>Distance is the variable that explains fare price best.  </a:t>
            </a:r>
          </a:p>
        </p:txBody>
      </p:sp>
      <p:sp>
        <p:nvSpPr>
          <p:cNvPr id="42" name="TextBox 41">
            <a:extLst>
              <a:ext uri="{FF2B5EF4-FFF2-40B4-BE49-F238E27FC236}">
                <a16:creationId xmlns:a16="http://schemas.microsoft.com/office/drawing/2014/main" id="{17C16ADD-E6CA-4E9A-967E-958B30A24751}"/>
              </a:ext>
            </a:extLst>
          </p:cNvPr>
          <p:cNvSpPr txBox="1"/>
          <p:nvPr/>
        </p:nvSpPr>
        <p:spPr>
          <a:xfrm>
            <a:off x="1108076" y="5241916"/>
            <a:ext cx="4817987" cy="892552"/>
          </a:xfrm>
          <a:prstGeom prst="rect">
            <a:avLst/>
          </a:prstGeom>
          <a:noFill/>
        </p:spPr>
        <p:txBody>
          <a:bodyPr wrap="square" rtlCol="0">
            <a:spAutoFit/>
          </a:bodyPr>
          <a:lstStyle/>
          <a:p>
            <a:pPr marL="285750" indent="-285750">
              <a:buFont typeface="Arial" panose="020B0604020202020204" pitchFamily="34" charset="0"/>
              <a:buChar char="•"/>
            </a:pPr>
            <a:r>
              <a:rPr lang="en-US" sz="2000" b="1" dirty="0" err="1"/>
              <a:t>Keras</a:t>
            </a:r>
            <a:r>
              <a:rPr lang="en-US" sz="2000" b="1" dirty="0"/>
              <a:t> neural networks</a:t>
            </a:r>
          </a:p>
          <a:p>
            <a:r>
              <a:rPr lang="it-IT" sz="1600" i="1" dirty="0"/>
              <a:t>      </a:t>
            </a:r>
            <a:r>
              <a:rPr lang="en-US" sz="1600" i="1" dirty="0" err="1"/>
              <a:t>batch_size</a:t>
            </a:r>
            <a:r>
              <a:rPr lang="en-US" sz="1600" i="1" dirty="0"/>
              <a:t>=128, epochs=40</a:t>
            </a:r>
          </a:p>
          <a:p>
            <a:r>
              <a:rPr lang="en-US" sz="1600" i="1" dirty="0"/>
              <a:t>      4 layers with 66/22/4/1 nodes</a:t>
            </a:r>
          </a:p>
        </p:txBody>
      </p:sp>
      <p:sp>
        <p:nvSpPr>
          <p:cNvPr id="26" name="Right Brace 25">
            <a:extLst>
              <a:ext uri="{FF2B5EF4-FFF2-40B4-BE49-F238E27FC236}">
                <a16:creationId xmlns:a16="http://schemas.microsoft.com/office/drawing/2014/main" id="{CEDF7916-C600-4FD0-963C-D08087D4859E}"/>
              </a:ext>
            </a:extLst>
          </p:cNvPr>
          <p:cNvSpPr/>
          <p:nvPr/>
        </p:nvSpPr>
        <p:spPr>
          <a:xfrm>
            <a:off x="5875412" y="2207206"/>
            <a:ext cx="781051" cy="3710520"/>
          </a:xfrm>
          <a:prstGeom prst="rightBrace">
            <a:avLst>
              <a:gd name="adj1" fmla="val 8333"/>
              <a:gd name="adj2" fmla="val 58985"/>
            </a:avLst>
          </a:prstGeom>
          <a:ln w="19050">
            <a:solidFill>
              <a:srgbClr val="FFC23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676671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252B763-4BB8-45F4-990B-BD880D840FD2}"/>
              </a:ext>
            </a:extLst>
          </p:cNvPr>
          <p:cNvSpPr/>
          <p:nvPr/>
        </p:nvSpPr>
        <p:spPr>
          <a:xfrm>
            <a:off x="0" y="0"/>
            <a:ext cx="12192000" cy="805537"/>
          </a:xfrm>
          <a:prstGeom prst="rect">
            <a:avLst/>
          </a:prstGeom>
          <a:solidFill>
            <a:schemeClr val="tx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ontent Placeholder 7"/>
          <p:cNvSpPr txBox="1">
            <a:spLocks/>
          </p:cNvSpPr>
          <p:nvPr/>
        </p:nvSpPr>
        <p:spPr>
          <a:xfrm>
            <a:off x="3418115" y="-36175"/>
            <a:ext cx="5218511" cy="754694"/>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2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1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z="3200" dirty="0">
                <a:solidFill>
                  <a:srgbClr val="FFC230"/>
                </a:solidFill>
              </a:rPr>
              <a:t>Model </a:t>
            </a:r>
            <a:r>
              <a:rPr lang="en-US" sz="3200" dirty="0">
                <a:solidFill>
                  <a:schemeClr val="bg1"/>
                </a:solidFill>
              </a:rPr>
              <a:t>Evaluation</a:t>
            </a:r>
          </a:p>
        </p:txBody>
      </p:sp>
      <p:sp>
        <p:nvSpPr>
          <p:cNvPr id="25" name="TextBox 24">
            <a:extLst>
              <a:ext uri="{FF2B5EF4-FFF2-40B4-BE49-F238E27FC236}">
                <a16:creationId xmlns:a16="http://schemas.microsoft.com/office/drawing/2014/main" id="{220DE7C0-3ED8-4C5B-9485-C08B0DE0B74C}"/>
              </a:ext>
            </a:extLst>
          </p:cNvPr>
          <p:cNvSpPr txBox="1"/>
          <p:nvPr/>
        </p:nvSpPr>
        <p:spPr>
          <a:xfrm>
            <a:off x="10455110" y="6470567"/>
            <a:ext cx="1207382" cy="307777"/>
          </a:xfrm>
          <a:prstGeom prst="rect">
            <a:avLst/>
          </a:prstGeom>
          <a:noFill/>
        </p:spPr>
        <p:txBody>
          <a:bodyPr wrap="none" rtlCol="0">
            <a:spAutoFit/>
          </a:bodyPr>
          <a:lstStyle/>
          <a:p>
            <a:r>
              <a:rPr lang="en-US" sz="1000" dirty="0">
                <a:solidFill>
                  <a:schemeClr val="tx1">
                    <a:lumMod val="50000"/>
                    <a:lumOff val="50000"/>
                  </a:schemeClr>
                </a:solidFill>
                <a:latin typeface="Open Sans" panose="020B0606030504020204" pitchFamily="34" charset="0"/>
                <a:ea typeface="Open Sans" panose="020B0606030504020204" pitchFamily="34" charset="0"/>
                <a:cs typeface="Open Sans" panose="020B0606030504020204" pitchFamily="34" charset="0"/>
              </a:rPr>
              <a:t>Page Number </a:t>
            </a:r>
            <a:r>
              <a:rPr lang="en-US"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0</a:t>
            </a:r>
            <a:r>
              <a:rPr lang="en-US" altLang="zh-CN" sz="14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9</a:t>
            </a:r>
            <a:endParaRPr lang="en-US" sz="1000" dirty="0">
              <a:solidFill>
                <a:schemeClr val="accent6"/>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11" name="Chart 10">
            <a:extLst>
              <a:ext uri="{FF2B5EF4-FFF2-40B4-BE49-F238E27FC236}">
                <a16:creationId xmlns:a16="http://schemas.microsoft.com/office/drawing/2014/main" id="{258823DB-EDB6-4561-AB14-3F4D967FFC9D}"/>
              </a:ext>
            </a:extLst>
          </p:cNvPr>
          <p:cNvGraphicFramePr/>
          <p:nvPr>
            <p:extLst>
              <p:ext uri="{D42A27DB-BD31-4B8C-83A1-F6EECF244321}">
                <p14:modId xmlns:p14="http://schemas.microsoft.com/office/powerpoint/2010/main" val="2870497031"/>
              </p:ext>
            </p:extLst>
          </p:nvPr>
        </p:nvGraphicFramePr>
        <p:xfrm>
          <a:off x="1040948" y="1206286"/>
          <a:ext cx="4754334" cy="3169556"/>
        </p:xfrm>
        <a:graphic>
          <a:graphicData uri="http://schemas.openxmlformats.org/drawingml/2006/chart">
            <c:chart xmlns:c="http://schemas.openxmlformats.org/drawingml/2006/chart" xmlns:r="http://schemas.openxmlformats.org/officeDocument/2006/relationships" r:id="rId2"/>
          </a:graphicData>
        </a:graphic>
      </p:graphicFrame>
      <p:sp>
        <p:nvSpPr>
          <p:cNvPr id="12" name="Rectangle 11">
            <a:extLst>
              <a:ext uri="{FF2B5EF4-FFF2-40B4-BE49-F238E27FC236}">
                <a16:creationId xmlns:a16="http://schemas.microsoft.com/office/drawing/2014/main" id="{E7BF6B4B-A3C4-456A-884E-4656C84BA7F0}"/>
              </a:ext>
            </a:extLst>
          </p:cNvPr>
          <p:cNvSpPr/>
          <p:nvPr/>
        </p:nvSpPr>
        <p:spPr>
          <a:xfrm>
            <a:off x="6372449" y="1978695"/>
            <a:ext cx="5264491" cy="1477328"/>
          </a:xfrm>
          <a:prstGeom prst="rect">
            <a:avLst/>
          </a:prstGeom>
        </p:spPr>
        <p:txBody>
          <a:bodyPr wrap="square">
            <a:spAutoFit/>
          </a:bodyPr>
          <a:lstStyle/>
          <a:p>
            <a:pPr marL="285750" indent="-285750">
              <a:buFont typeface="Arial" panose="020B0604020202020204" pitchFamily="34" charset="0"/>
              <a:buChar char="•"/>
            </a:pPr>
            <a:r>
              <a:rPr lang="en-US" dirty="0"/>
              <a:t>Gradient boosting decision trees turns out to be the best model</a:t>
            </a:r>
          </a:p>
          <a:p>
            <a:pPr marL="285750" indent="-285750">
              <a:buFont typeface="Arial" panose="020B0604020202020204" pitchFamily="34" charset="0"/>
              <a:buChar char="•"/>
            </a:pPr>
            <a:r>
              <a:rPr lang="en-US" dirty="0"/>
              <a:t>Result stands at Top 9% in the Kaggle competition</a:t>
            </a:r>
          </a:p>
          <a:p>
            <a:pPr marL="285750" indent="-285750">
              <a:buFont typeface="Arial" panose="020B0604020202020204" pitchFamily="34" charset="0"/>
              <a:buChar char="•"/>
            </a:pPr>
            <a:r>
              <a:rPr lang="en-US" dirty="0"/>
              <a:t>A </a:t>
            </a:r>
            <a:r>
              <a:rPr lang="en-US" altLang="zh-CN" dirty="0"/>
              <a:t>good improvement from provided baseline model with RMSE of $5-$8</a:t>
            </a:r>
            <a:endParaRPr lang="en-US" dirty="0"/>
          </a:p>
        </p:txBody>
      </p:sp>
      <p:sp>
        <p:nvSpPr>
          <p:cNvPr id="2" name="Rectangle 1">
            <a:extLst>
              <a:ext uri="{FF2B5EF4-FFF2-40B4-BE49-F238E27FC236}">
                <a16:creationId xmlns:a16="http://schemas.microsoft.com/office/drawing/2014/main" id="{FF4F8BD2-1678-4612-988D-7A942A67FE83}"/>
              </a:ext>
            </a:extLst>
          </p:cNvPr>
          <p:cNvSpPr/>
          <p:nvPr/>
        </p:nvSpPr>
        <p:spPr>
          <a:xfrm>
            <a:off x="6773050" y="4044405"/>
            <a:ext cx="3682060" cy="1169551"/>
          </a:xfrm>
          <a:prstGeom prst="rect">
            <a:avLst/>
          </a:prstGeom>
        </p:spPr>
        <p:txBody>
          <a:bodyPr wrap="square">
            <a:spAutoFit/>
          </a:bodyPr>
          <a:lstStyle/>
          <a:p>
            <a:r>
              <a:rPr lang="en-US" sz="1600" b="1" i="1" dirty="0"/>
              <a:t>Next-steps:</a:t>
            </a:r>
          </a:p>
          <a:p>
            <a:endParaRPr lang="en-US" sz="800" i="1" dirty="0"/>
          </a:p>
          <a:p>
            <a:pPr marL="285750" indent="-285750">
              <a:buFont typeface="Arial" panose="020B0604020202020204" pitchFamily="34" charset="0"/>
              <a:buChar char="•"/>
            </a:pPr>
            <a:r>
              <a:rPr lang="en-US" sz="1400" dirty="0"/>
              <a:t>Calculate distance by Google API</a:t>
            </a:r>
          </a:p>
          <a:p>
            <a:pPr marL="285750" indent="-285750">
              <a:buFont typeface="Arial" panose="020B0604020202020204" pitchFamily="34" charset="0"/>
              <a:buChar char="•"/>
            </a:pPr>
            <a:r>
              <a:rPr lang="en-US" sz="1400" dirty="0"/>
              <a:t>Add tolls location &amp; price</a:t>
            </a:r>
          </a:p>
          <a:p>
            <a:endParaRPr lang="en-US" dirty="0"/>
          </a:p>
        </p:txBody>
      </p:sp>
      <p:pic>
        <p:nvPicPr>
          <p:cNvPr id="3" name="Picture 2">
            <a:extLst>
              <a:ext uri="{FF2B5EF4-FFF2-40B4-BE49-F238E27FC236}">
                <a16:creationId xmlns:a16="http://schemas.microsoft.com/office/drawing/2014/main" id="{A173E161-DBEA-4038-879B-9F1F29D8C8F4}"/>
              </a:ext>
            </a:extLst>
          </p:cNvPr>
          <p:cNvPicPr>
            <a:picLocks noChangeAspect="1"/>
          </p:cNvPicPr>
          <p:nvPr/>
        </p:nvPicPr>
        <p:blipFill rotWithShape="1">
          <a:blip r:embed="rId3"/>
          <a:srcRect l="82379" b="31014"/>
          <a:stretch/>
        </p:blipFill>
        <p:spPr>
          <a:xfrm>
            <a:off x="8413108" y="5047536"/>
            <a:ext cx="906401" cy="1336013"/>
          </a:xfrm>
          <a:prstGeom prst="rect">
            <a:avLst/>
          </a:prstGeom>
        </p:spPr>
      </p:pic>
      <p:pic>
        <p:nvPicPr>
          <p:cNvPr id="13" name="Picture 12">
            <a:extLst>
              <a:ext uri="{FF2B5EF4-FFF2-40B4-BE49-F238E27FC236}">
                <a16:creationId xmlns:a16="http://schemas.microsoft.com/office/drawing/2014/main" id="{6C6316B4-0BA4-402F-BE78-24B32446F134}"/>
              </a:ext>
            </a:extLst>
          </p:cNvPr>
          <p:cNvPicPr>
            <a:picLocks noChangeAspect="1"/>
          </p:cNvPicPr>
          <p:nvPr/>
        </p:nvPicPr>
        <p:blipFill rotWithShape="1">
          <a:blip r:embed="rId3"/>
          <a:srcRect r="75781" b="31014"/>
          <a:stretch/>
        </p:blipFill>
        <p:spPr>
          <a:xfrm>
            <a:off x="7167275" y="5047536"/>
            <a:ext cx="1245833" cy="1336013"/>
          </a:xfrm>
          <a:prstGeom prst="rect">
            <a:avLst/>
          </a:prstGeom>
        </p:spPr>
      </p:pic>
      <p:grpSp>
        <p:nvGrpSpPr>
          <p:cNvPr id="6" name="Group 5">
            <a:extLst>
              <a:ext uri="{FF2B5EF4-FFF2-40B4-BE49-F238E27FC236}">
                <a16:creationId xmlns:a16="http://schemas.microsoft.com/office/drawing/2014/main" id="{A5492CB0-7240-4637-A8C3-40B068301023}"/>
              </a:ext>
            </a:extLst>
          </p:cNvPr>
          <p:cNvGrpSpPr/>
          <p:nvPr/>
        </p:nvGrpSpPr>
        <p:grpSpPr>
          <a:xfrm>
            <a:off x="9828496" y="5145190"/>
            <a:ext cx="1674252" cy="962025"/>
            <a:chOff x="9502734" y="4661149"/>
            <a:chExt cx="1674252" cy="962025"/>
          </a:xfrm>
        </p:grpSpPr>
        <p:pic>
          <p:nvPicPr>
            <p:cNvPr id="4" name="Picture 3">
              <a:extLst>
                <a:ext uri="{FF2B5EF4-FFF2-40B4-BE49-F238E27FC236}">
                  <a16:creationId xmlns:a16="http://schemas.microsoft.com/office/drawing/2014/main" id="{F30773B7-62C1-4672-904E-4286E3FDB09E}"/>
                </a:ext>
              </a:extLst>
            </p:cNvPr>
            <p:cNvPicPr>
              <a:picLocks noChangeAspect="1"/>
            </p:cNvPicPr>
            <p:nvPr/>
          </p:nvPicPr>
          <p:blipFill rotWithShape="1">
            <a:blip r:embed="rId4"/>
            <a:srcRect r="31870"/>
            <a:stretch/>
          </p:blipFill>
          <p:spPr>
            <a:xfrm>
              <a:off x="9502734" y="4661149"/>
              <a:ext cx="1674252" cy="962025"/>
            </a:xfrm>
            <a:prstGeom prst="rect">
              <a:avLst/>
            </a:prstGeom>
            <a:ln w="19050">
              <a:solidFill>
                <a:srgbClr val="FFC230"/>
              </a:solidFill>
            </a:ln>
          </p:spPr>
        </p:pic>
        <p:sp>
          <p:nvSpPr>
            <p:cNvPr id="5" name="Rectangle 4">
              <a:extLst>
                <a:ext uri="{FF2B5EF4-FFF2-40B4-BE49-F238E27FC236}">
                  <a16:creationId xmlns:a16="http://schemas.microsoft.com/office/drawing/2014/main" id="{206F737F-E0C5-4C7B-B89F-C4780F90D691}"/>
                </a:ext>
              </a:extLst>
            </p:cNvPr>
            <p:cNvSpPr/>
            <p:nvPr/>
          </p:nvSpPr>
          <p:spPr>
            <a:xfrm>
              <a:off x="10857388" y="4776186"/>
              <a:ext cx="310720" cy="27660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4" name="Straight Arrow Connector 13">
            <a:extLst>
              <a:ext uri="{FF2B5EF4-FFF2-40B4-BE49-F238E27FC236}">
                <a16:creationId xmlns:a16="http://schemas.microsoft.com/office/drawing/2014/main" id="{01D6E0CF-B181-4FFC-B7D2-37F668DC7779}"/>
              </a:ext>
            </a:extLst>
          </p:cNvPr>
          <p:cNvCxnSpPr>
            <a:stCxn id="3" idx="3"/>
            <a:endCxn id="4" idx="1"/>
          </p:cNvCxnSpPr>
          <p:nvPr/>
        </p:nvCxnSpPr>
        <p:spPr>
          <a:xfrm flipV="1">
            <a:off x="9319509" y="5626203"/>
            <a:ext cx="508987" cy="893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BCAE71A3-7E79-4ADA-AA55-4955C193F58F}"/>
              </a:ext>
            </a:extLst>
          </p:cNvPr>
          <p:cNvSpPr/>
          <p:nvPr/>
        </p:nvSpPr>
        <p:spPr>
          <a:xfrm>
            <a:off x="2682400" y="4766304"/>
            <a:ext cx="1471429" cy="378886"/>
          </a:xfrm>
          <a:prstGeom prst="rect">
            <a:avLst/>
          </a:prstGeom>
        </p:spPr>
        <p:txBody>
          <a:bodyPr wrap="none">
            <a:spAutoFit/>
          </a:bodyPr>
          <a:lstStyle/>
          <a:p>
            <a:pPr algn="ctr">
              <a:defRPr sz="1862" b="0" i="0" u="none" strike="noStrike" kern="1200" spc="0" baseline="0">
                <a:solidFill>
                  <a:prstClr val="black">
                    <a:lumMod val="65000"/>
                    <a:lumOff val="35000"/>
                  </a:prstClr>
                </a:solidFill>
                <a:latin typeface="+mn-lt"/>
                <a:ea typeface="+mn-ea"/>
                <a:cs typeface="+mn-cs"/>
              </a:defRPr>
            </a:pPr>
            <a:r>
              <a:rPr lang="en-US" dirty="0"/>
              <a:t>RMSE on test</a:t>
            </a:r>
          </a:p>
        </p:txBody>
      </p:sp>
      <p:sp>
        <p:nvSpPr>
          <p:cNvPr id="19" name="Rectangle 18">
            <a:extLst>
              <a:ext uri="{FF2B5EF4-FFF2-40B4-BE49-F238E27FC236}">
                <a16:creationId xmlns:a16="http://schemas.microsoft.com/office/drawing/2014/main" id="{43B778D1-A1E3-443E-BA3A-92633990FBAF}"/>
              </a:ext>
            </a:extLst>
          </p:cNvPr>
          <p:cNvSpPr/>
          <p:nvPr/>
        </p:nvSpPr>
        <p:spPr>
          <a:xfrm>
            <a:off x="1689849" y="5212517"/>
            <a:ext cx="1728265" cy="584775"/>
          </a:xfrm>
          <a:prstGeom prst="rect">
            <a:avLst/>
          </a:prstGeom>
        </p:spPr>
        <p:txBody>
          <a:bodyPr wrap="square">
            <a:spAutoFit/>
          </a:bodyPr>
          <a:lstStyle/>
          <a:p>
            <a:r>
              <a:rPr lang="en-US" altLang="zh-CN" sz="1600" dirty="0"/>
              <a:t>Gradient boosting machine:</a:t>
            </a:r>
            <a:endParaRPr lang="en-US" sz="2000" dirty="0"/>
          </a:p>
        </p:txBody>
      </p:sp>
      <p:sp>
        <p:nvSpPr>
          <p:cNvPr id="20" name="Rectangle 19">
            <a:extLst>
              <a:ext uri="{FF2B5EF4-FFF2-40B4-BE49-F238E27FC236}">
                <a16:creationId xmlns:a16="http://schemas.microsoft.com/office/drawing/2014/main" id="{E47EFC42-84F9-4CAB-81C1-A33E0FF6A490}"/>
              </a:ext>
            </a:extLst>
          </p:cNvPr>
          <p:cNvSpPr/>
          <p:nvPr/>
        </p:nvSpPr>
        <p:spPr>
          <a:xfrm>
            <a:off x="4347792" y="5301541"/>
            <a:ext cx="596638" cy="369332"/>
          </a:xfrm>
          <a:prstGeom prst="rect">
            <a:avLst/>
          </a:prstGeom>
        </p:spPr>
        <p:txBody>
          <a:bodyPr wrap="none">
            <a:spAutoFit/>
          </a:bodyPr>
          <a:lstStyle/>
          <a:p>
            <a:r>
              <a:rPr lang="en-US" altLang="zh-CN" b="1" dirty="0"/>
              <a:t>2.97</a:t>
            </a:r>
            <a:endParaRPr lang="en-US" b="1" dirty="0"/>
          </a:p>
        </p:txBody>
      </p:sp>
      <p:cxnSp>
        <p:nvCxnSpPr>
          <p:cNvPr id="26" name="直接连接符 25">
            <a:extLst>
              <a:ext uri="{FF2B5EF4-FFF2-40B4-BE49-F238E27FC236}">
                <a16:creationId xmlns:a16="http://schemas.microsoft.com/office/drawing/2014/main" id="{519CA4E1-1181-41C5-94AE-190770C80029}"/>
              </a:ext>
            </a:extLst>
          </p:cNvPr>
          <p:cNvCxnSpPr>
            <a:cxnSpLocks/>
          </p:cNvCxnSpPr>
          <p:nvPr/>
        </p:nvCxnSpPr>
        <p:spPr>
          <a:xfrm>
            <a:off x="1795822" y="5135604"/>
            <a:ext cx="3244585" cy="0"/>
          </a:xfrm>
          <a:prstGeom prst="line">
            <a:avLst/>
          </a:prstGeom>
          <a:ln w="19050">
            <a:solidFill>
              <a:srgbClr val="FFC230"/>
            </a:solidFill>
          </a:ln>
        </p:spPr>
        <p:style>
          <a:lnRef idx="1">
            <a:schemeClr val="accent1"/>
          </a:lnRef>
          <a:fillRef idx="0">
            <a:schemeClr val="accent1"/>
          </a:fillRef>
          <a:effectRef idx="0">
            <a:schemeClr val="accent1"/>
          </a:effectRef>
          <a:fontRef idx="minor">
            <a:schemeClr val="tx1"/>
          </a:fontRef>
        </p:style>
      </p:cxnSp>
      <p:grpSp>
        <p:nvGrpSpPr>
          <p:cNvPr id="27" name="组合 36">
            <a:extLst>
              <a:ext uri="{FF2B5EF4-FFF2-40B4-BE49-F238E27FC236}">
                <a16:creationId xmlns:a16="http://schemas.microsoft.com/office/drawing/2014/main" id="{DB09236B-13D0-49CF-9652-59111346F62B}"/>
              </a:ext>
            </a:extLst>
          </p:cNvPr>
          <p:cNvGrpSpPr/>
          <p:nvPr/>
        </p:nvGrpSpPr>
        <p:grpSpPr>
          <a:xfrm>
            <a:off x="6596106" y="4136592"/>
            <a:ext cx="194698" cy="146258"/>
            <a:chOff x="11439289" y="913848"/>
            <a:chExt cx="752711" cy="266012"/>
          </a:xfrm>
          <a:solidFill>
            <a:srgbClr val="FFC230"/>
          </a:solidFill>
        </p:grpSpPr>
        <p:sp>
          <p:nvSpPr>
            <p:cNvPr id="28" name="矩形 37">
              <a:extLst>
                <a:ext uri="{FF2B5EF4-FFF2-40B4-BE49-F238E27FC236}">
                  <a16:creationId xmlns:a16="http://schemas.microsoft.com/office/drawing/2014/main" id="{A43DEA6B-CB86-40C9-A855-D26C1433DA81}"/>
                </a:ext>
              </a:extLst>
            </p:cNvPr>
            <p:cNvSpPr/>
            <p:nvPr/>
          </p:nvSpPr>
          <p:spPr>
            <a:xfrm>
              <a:off x="11439289" y="913848"/>
              <a:ext cx="752707" cy="1066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sp>
          <p:nvSpPr>
            <p:cNvPr id="29" name="矩形 38">
              <a:extLst>
                <a:ext uri="{FF2B5EF4-FFF2-40B4-BE49-F238E27FC236}">
                  <a16:creationId xmlns:a16="http://schemas.microsoft.com/office/drawing/2014/main" id="{8D27032A-27EB-43B2-BA87-1BD7BF7E3EB1}"/>
                </a:ext>
              </a:extLst>
            </p:cNvPr>
            <p:cNvSpPr/>
            <p:nvPr/>
          </p:nvSpPr>
          <p:spPr>
            <a:xfrm>
              <a:off x="11439289" y="1073255"/>
              <a:ext cx="752711" cy="1066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C230"/>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8116396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39302A"/>
      </a:dk2>
      <a:lt2>
        <a:srgbClr val="E5DEDB"/>
      </a:lt2>
      <a:accent1>
        <a:srgbClr val="FFCA08"/>
      </a:accent1>
      <a:accent2>
        <a:srgbClr val="FFCA08"/>
      </a:accent2>
      <a:accent3>
        <a:srgbClr val="FFCA08"/>
      </a:accent3>
      <a:accent4>
        <a:srgbClr val="EC7016"/>
      </a:accent4>
      <a:accent5>
        <a:srgbClr val="E64823"/>
      </a:accent5>
      <a:accent6>
        <a:srgbClr val="FFCB0F"/>
      </a:accent6>
      <a:hlink>
        <a:srgbClr val="2998E3"/>
      </a:hlink>
      <a:folHlink>
        <a:srgbClr val="7F723D"/>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1520</Words>
  <Application>Microsoft Office PowerPoint</Application>
  <PresentationFormat>Widescreen</PresentationFormat>
  <Paragraphs>199</Paragraphs>
  <Slides>13</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GeosansLight</vt:lpstr>
      <vt:lpstr>Open Sans</vt:lpstr>
      <vt:lpstr>微软雅黑 Light</vt:lpstr>
      <vt:lpstr>Arial</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Nicholas Yang</dc:creator>
  <cp:lastModifiedBy>Zhu, Zeyu</cp:lastModifiedBy>
  <cp:revision>56</cp:revision>
  <dcterms:created xsi:type="dcterms:W3CDTF">2019-04-07T20:06:36Z</dcterms:created>
  <dcterms:modified xsi:type="dcterms:W3CDTF">2019-04-08T15:54:47Z</dcterms:modified>
</cp:coreProperties>
</file>

<file path=docProps/thumbnail.jpeg>
</file>